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9275" y="5944933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85711" y="5939015"/>
            <a:ext cx="3651885" cy="919480"/>
          </a:xfrm>
          <a:custGeom>
            <a:avLst/>
            <a:gdLst/>
            <a:ahLst/>
            <a:cxn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5784350"/>
            <a:ext cx="3371845" cy="1073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32003" y="361188"/>
            <a:ext cx="7315200" cy="845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5668" y="1478534"/>
            <a:ext cx="7852663" cy="866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1F5F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AF50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9275" y="5944933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85711" y="5939015"/>
            <a:ext cx="3651885" cy="919480"/>
          </a:xfrm>
          <a:custGeom>
            <a:avLst/>
            <a:gdLst/>
            <a:ahLst/>
            <a:cxn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5784350"/>
            <a:ext cx="3371845" cy="1073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32003" y="361188"/>
            <a:ext cx="7210044" cy="845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2297112" y="2128837"/>
            <a:ext cx="4429125" cy="3743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1F5F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1F5F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9275" y="5944933"/>
            <a:ext cx="4897755" cy="913130"/>
          </a:xfrm>
          <a:custGeom>
            <a:avLst/>
            <a:gdLst/>
            <a:ahLst/>
            <a:cxnLst/>
            <a:rect l="l" t="t" r="r" b="b"/>
            <a:pathLst>
              <a:path w="4897755" h="913129">
                <a:moveTo>
                  <a:pt x="85714" y="21358"/>
                </a:moveTo>
                <a:lnTo>
                  <a:pt x="3636702" y="913064"/>
                </a:lnTo>
                <a:lnTo>
                  <a:pt x="4897405" y="913064"/>
                </a:lnTo>
                <a:lnTo>
                  <a:pt x="85714" y="21358"/>
                </a:lnTo>
                <a:close/>
              </a:path>
              <a:path w="4897755" h="913129">
                <a:moveTo>
                  <a:pt x="660" y="0"/>
                </a:moveTo>
                <a:lnTo>
                  <a:pt x="0" y="5473"/>
                </a:lnTo>
                <a:lnTo>
                  <a:pt x="85714" y="21358"/>
                </a:lnTo>
                <a:lnTo>
                  <a:pt x="660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85711" y="5939015"/>
            <a:ext cx="3651885" cy="919480"/>
          </a:xfrm>
          <a:custGeom>
            <a:avLst/>
            <a:gdLst/>
            <a:ahLst/>
            <a:cxnLst/>
            <a:rect l="l" t="t" r="r" b="b"/>
            <a:pathLst>
              <a:path w="3651885" h="919479">
                <a:moveTo>
                  <a:pt x="0" y="0"/>
                </a:moveTo>
                <a:lnTo>
                  <a:pt x="7924" y="6349"/>
                </a:lnTo>
                <a:lnTo>
                  <a:pt x="2868870" y="918983"/>
                </a:lnTo>
                <a:lnTo>
                  <a:pt x="3651885" y="9189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5784350"/>
            <a:ext cx="3371845" cy="1073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54201" y="910351"/>
            <a:ext cx="6435597" cy="728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001F5F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2004" y="2669666"/>
            <a:ext cx="4979670" cy="3218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AF50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53347" y="6429192"/>
            <a:ext cx="197484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Relationship Id="rId5" Type="http://schemas.openxmlformats.org/officeDocument/2006/relationships/image" Target="../media/image402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3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2.png"/><Relationship Id="rId3" Type="http://schemas.openxmlformats.org/officeDocument/2006/relationships/image" Target="../media/image443.png"/><Relationship Id="rId4" Type="http://schemas.openxmlformats.org/officeDocument/2006/relationships/image" Target="../media/image444.png"/><Relationship Id="rId5" Type="http://schemas.openxmlformats.org/officeDocument/2006/relationships/image" Target="../media/image445.png"/><Relationship Id="rId6" Type="http://schemas.openxmlformats.org/officeDocument/2006/relationships/image" Target="../media/image446.png"/><Relationship Id="rId7" Type="http://schemas.openxmlformats.org/officeDocument/2006/relationships/image" Target="../media/image44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png"/><Relationship Id="rId6" Type="http://schemas.openxmlformats.org/officeDocument/2006/relationships/image" Target="../media/image452.png"/><Relationship Id="rId7" Type="http://schemas.openxmlformats.org/officeDocument/2006/relationships/image" Target="../media/image453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Relationship Id="rId6" Type="http://schemas.openxmlformats.org/officeDocument/2006/relationships/image" Target="../media/image470.png"/><Relationship Id="rId7" Type="http://schemas.openxmlformats.org/officeDocument/2006/relationships/image" Target="../media/image471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Relationship Id="rId6" Type="http://schemas.openxmlformats.org/officeDocument/2006/relationships/image" Target="../media/image476.png"/><Relationship Id="rId7" Type="http://schemas.openxmlformats.org/officeDocument/2006/relationships/image" Target="../media/image477.pn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4.png"/><Relationship Id="rId3" Type="http://schemas.openxmlformats.org/officeDocument/2006/relationships/image" Target="../media/image485.png"/><Relationship Id="rId4" Type="http://schemas.openxmlformats.org/officeDocument/2006/relationships/image" Target="../media/image486.png"/><Relationship Id="rId5" Type="http://schemas.openxmlformats.org/officeDocument/2006/relationships/image" Target="../media/image487.png"/><Relationship Id="rId6" Type="http://schemas.openxmlformats.org/officeDocument/2006/relationships/image" Target="../media/image488.png"/><Relationship Id="rId7" Type="http://schemas.openxmlformats.org/officeDocument/2006/relationships/image" Target="../media/image489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0.png"/><Relationship Id="rId3" Type="http://schemas.openxmlformats.org/officeDocument/2006/relationships/image" Target="../media/image491.png"/><Relationship Id="rId4" Type="http://schemas.openxmlformats.org/officeDocument/2006/relationships/image" Target="../media/image492.png"/><Relationship Id="rId5" Type="http://schemas.openxmlformats.org/officeDocument/2006/relationships/image" Target="../media/image493.png"/><Relationship Id="rId6" Type="http://schemas.openxmlformats.org/officeDocument/2006/relationships/image" Target="../media/image494.png"/><Relationship Id="rId7" Type="http://schemas.openxmlformats.org/officeDocument/2006/relationships/image" Target="../media/image495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8.pn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9.png"/><Relationship Id="rId3" Type="http://schemas.openxmlformats.org/officeDocument/2006/relationships/image" Target="../media/image510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5.png"/><Relationship Id="rId3" Type="http://schemas.openxmlformats.org/officeDocument/2006/relationships/image" Target="../media/image516.png"/><Relationship Id="rId4" Type="http://schemas.openxmlformats.org/officeDocument/2006/relationships/image" Target="../media/image517.png"/><Relationship Id="rId5" Type="http://schemas.openxmlformats.org/officeDocument/2006/relationships/image" Target="../media/image518.png"/><Relationship Id="rId6" Type="http://schemas.openxmlformats.org/officeDocument/2006/relationships/image" Target="../media/image519.png"/><Relationship Id="rId7" Type="http://schemas.openxmlformats.org/officeDocument/2006/relationships/image" Target="../media/image520.pn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1.png"/><Relationship Id="rId3" Type="http://schemas.openxmlformats.org/officeDocument/2006/relationships/image" Target="../media/image522.png"/><Relationship Id="rId4" Type="http://schemas.openxmlformats.org/officeDocument/2006/relationships/image" Target="../media/image523.png"/><Relationship Id="rId5" Type="http://schemas.openxmlformats.org/officeDocument/2006/relationships/image" Target="../media/image524.png"/><Relationship Id="rId6" Type="http://schemas.openxmlformats.org/officeDocument/2006/relationships/image" Target="../media/image525.png"/><Relationship Id="rId7" Type="http://schemas.openxmlformats.org/officeDocument/2006/relationships/image" Target="../media/image526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7.png"/><Relationship Id="rId3" Type="http://schemas.openxmlformats.org/officeDocument/2006/relationships/image" Target="../media/image528.png"/><Relationship Id="rId4" Type="http://schemas.openxmlformats.org/officeDocument/2006/relationships/image" Target="../media/image529.png"/><Relationship Id="rId5" Type="http://schemas.openxmlformats.org/officeDocument/2006/relationships/image" Target="../media/image530.png"/><Relationship Id="rId6" Type="http://schemas.openxmlformats.org/officeDocument/2006/relationships/image" Target="../media/image531.png"/><Relationship Id="rId7" Type="http://schemas.openxmlformats.org/officeDocument/2006/relationships/image" Target="../media/image532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3.png"/><Relationship Id="rId3" Type="http://schemas.openxmlformats.org/officeDocument/2006/relationships/image" Target="../media/image534.png"/><Relationship Id="rId4" Type="http://schemas.openxmlformats.org/officeDocument/2006/relationships/image" Target="../media/image535.png"/><Relationship Id="rId5" Type="http://schemas.openxmlformats.org/officeDocument/2006/relationships/image" Target="../media/image536.png"/><Relationship Id="rId6" Type="http://schemas.openxmlformats.org/officeDocument/2006/relationships/image" Target="../media/image537.png"/><Relationship Id="rId7" Type="http://schemas.openxmlformats.org/officeDocument/2006/relationships/image" Target="../media/image538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9.png"/><Relationship Id="rId3" Type="http://schemas.openxmlformats.org/officeDocument/2006/relationships/image" Target="../media/image540.png"/><Relationship Id="rId4" Type="http://schemas.openxmlformats.org/officeDocument/2006/relationships/image" Target="../media/image541.png"/><Relationship Id="rId5" Type="http://schemas.openxmlformats.org/officeDocument/2006/relationships/image" Target="../media/image542.png"/><Relationship Id="rId6" Type="http://schemas.openxmlformats.org/officeDocument/2006/relationships/image" Target="../media/image543.png"/><Relationship Id="rId7" Type="http://schemas.openxmlformats.org/officeDocument/2006/relationships/image" Target="../media/image544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5.png"/><Relationship Id="rId3" Type="http://schemas.openxmlformats.org/officeDocument/2006/relationships/image" Target="../media/image546.png"/><Relationship Id="rId4" Type="http://schemas.openxmlformats.org/officeDocument/2006/relationships/image" Target="../media/image547.png"/><Relationship Id="rId5" Type="http://schemas.openxmlformats.org/officeDocument/2006/relationships/image" Target="../media/image548.png"/><Relationship Id="rId6" Type="http://schemas.openxmlformats.org/officeDocument/2006/relationships/image" Target="../media/image549.png"/><Relationship Id="rId7" Type="http://schemas.openxmlformats.org/officeDocument/2006/relationships/image" Target="../media/image550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1.png"/><Relationship Id="rId3" Type="http://schemas.openxmlformats.org/officeDocument/2006/relationships/image" Target="../media/image552.png"/><Relationship Id="rId4" Type="http://schemas.openxmlformats.org/officeDocument/2006/relationships/image" Target="../media/image553.png"/><Relationship Id="rId5" Type="http://schemas.openxmlformats.org/officeDocument/2006/relationships/image" Target="../media/image554.png"/><Relationship Id="rId6" Type="http://schemas.openxmlformats.org/officeDocument/2006/relationships/image" Target="../media/image555.png"/><Relationship Id="rId7" Type="http://schemas.openxmlformats.org/officeDocument/2006/relationships/image" Target="../media/image556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7.png"/><Relationship Id="rId3" Type="http://schemas.openxmlformats.org/officeDocument/2006/relationships/image" Target="../media/image558.png"/><Relationship Id="rId4" Type="http://schemas.openxmlformats.org/officeDocument/2006/relationships/image" Target="../media/image559.png"/><Relationship Id="rId5" Type="http://schemas.openxmlformats.org/officeDocument/2006/relationships/image" Target="../media/image560.png"/><Relationship Id="rId6" Type="http://schemas.openxmlformats.org/officeDocument/2006/relationships/image" Target="../media/image561.png"/><Relationship Id="rId7" Type="http://schemas.openxmlformats.org/officeDocument/2006/relationships/image" Target="../media/image56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3.png"/><Relationship Id="rId3" Type="http://schemas.openxmlformats.org/officeDocument/2006/relationships/image" Target="../media/image564.png"/><Relationship Id="rId4" Type="http://schemas.openxmlformats.org/officeDocument/2006/relationships/image" Target="../media/image565.png"/><Relationship Id="rId5" Type="http://schemas.openxmlformats.org/officeDocument/2006/relationships/image" Target="../media/image566.png"/><Relationship Id="rId6" Type="http://schemas.openxmlformats.org/officeDocument/2006/relationships/image" Target="../media/image567.png"/><Relationship Id="rId7" Type="http://schemas.openxmlformats.org/officeDocument/2006/relationships/image" Target="../media/image568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9.png"/><Relationship Id="rId3" Type="http://schemas.openxmlformats.org/officeDocument/2006/relationships/image" Target="../media/image570.png"/><Relationship Id="rId4" Type="http://schemas.openxmlformats.org/officeDocument/2006/relationships/image" Target="../media/image571.png"/><Relationship Id="rId5" Type="http://schemas.openxmlformats.org/officeDocument/2006/relationships/image" Target="../media/image572.png"/><Relationship Id="rId6" Type="http://schemas.openxmlformats.org/officeDocument/2006/relationships/image" Target="../media/image573.png"/><Relationship Id="rId7" Type="http://schemas.openxmlformats.org/officeDocument/2006/relationships/image" Target="../media/image574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5.png"/><Relationship Id="rId3" Type="http://schemas.openxmlformats.org/officeDocument/2006/relationships/image" Target="../media/image576.png"/><Relationship Id="rId4" Type="http://schemas.openxmlformats.org/officeDocument/2006/relationships/image" Target="../media/image577.png"/><Relationship Id="rId5" Type="http://schemas.openxmlformats.org/officeDocument/2006/relationships/image" Target="../media/image578.png"/><Relationship Id="rId6" Type="http://schemas.openxmlformats.org/officeDocument/2006/relationships/image" Target="../media/image579.png"/><Relationship Id="rId7" Type="http://schemas.openxmlformats.org/officeDocument/2006/relationships/image" Target="../media/image580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1.png"/><Relationship Id="rId3" Type="http://schemas.openxmlformats.org/officeDocument/2006/relationships/image" Target="../media/image582.png"/><Relationship Id="rId4" Type="http://schemas.openxmlformats.org/officeDocument/2006/relationships/image" Target="../media/image583.png"/><Relationship Id="rId5" Type="http://schemas.openxmlformats.org/officeDocument/2006/relationships/image" Target="../media/image584.png"/><Relationship Id="rId6" Type="http://schemas.openxmlformats.org/officeDocument/2006/relationships/image" Target="../media/image585.png"/><Relationship Id="rId7" Type="http://schemas.openxmlformats.org/officeDocument/2006/relationships/image" Target="../media/image586.pn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7.png"/><Relationship Id="rId3" Type="http://schemas.openxmlformats.org/officeDocument/2006/relationships/image" Target="../media/image588.png"/><Relationship Id="rId4" Type="http://schemas.openxmlformats.org/officeDocument/2006/relationships/image" Target="../media/image589.png"/><Relationship Id="rId5" Type="http://schemas.openxmlformats.org/officeDocument/2006/relationships/image" Target="../media/image590.png"/><Relationship Id="rId6" Type="http://schemas.openxmlformats.org/officeDocument/2006/relationships/image" Target="../media/image591.png"/><Relationship Id="rId7" Type="http://schemas.openxmlformats.org/officeDocument/2006/relationships/image" Target="../media/image592.pn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3.png"/><Relationship Id="rId3" Type="http://schemas.openxmlformats.org/officeDocument/2006/relationships/image" Target="../media/image594.png"/><Relationship Id="rId4" Type="http://schemas.openxmlformats.org/officeDocument/2006/relationships/image" Target="../media/image595.png"/><Relationship Id="rId5" Type="http://schemas.openxmlformats.org/officeDocument/2006/relationships/image" Target="../media/image596.png"/><Relationship Id="rId6" Type="http://schemas.openxmlformats.org/officeDocument/2006/relationships/image" Target="../media/image597.png"/><Relationship Id="rId7" Type="http://schemas.openxmlformats.org/officeDocument/2006/relationships/image" Target="../media/image598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Relationship Id="rId6" Type="http://schemas.openxmlformats.org/officeDocument/2006/relationships/image" Target="../media/image603.png"/><Relationship Id="rId7" Type="http://schemas.openxmlformats.org/officeDocument/2006/relationships/image" Target="../media/image604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5.png"/><Relationship Id="rId3" Type="http://schemas.openxmlformats.org/officeDocument/2006/relationships/image" Target="../media/image606.png"/><Relationship Id="rId4" Type="http://schemas.openxmlformats.org/officeDocument/2006/relationships/image" Target="../media/image607.png"/><Relationship Id="rId5" Type="http://schemas.openxmlformats.org/officeDocument/2006/relationships/image" Target="../media/image608.png"/><Relationship Id="rId6" Type="http://schemas.openxmlformats.org/officeDocument/2006/relationships/image" Target="../media/image609.png"/><Relationship Id="rId7" Type="http://schemas.openxmlformats.org/officeDocument/2006/relationships/image" Target="../media/image610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1.png"/><Relationship Id="rId3" Type="http://schemas.openxmlformats.org/officeDocument/2006/relationships/image" Target="../media/image612.png"/><Relationship Id="rId4" Type="http://schemas.openxmlformats.org/officeDocument/2006/relationships/image" Target="../media/image613.png"/><Relationship Id="rId5" Type="http://schemas.openxmlformats.org/officeDocument/2006/relationships/image" Target="../media/image614.png"/><Relationship Id="rId6" Type="http://schemas.openxmlformats.org/officeDocument/2006/relationships/image" Target="../media/image615.png"/><Relationship Id="rId7" Type="http://schemas.openxmlformats.org/officeDocument/2006/relationships/image" Target="../media/image616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7.png"/><Relationship Id="rId3" Type="http://schemas.openxmlformats.org/officeDocument/2006/relationships/image" Target="../media/image618.png"/><Relationship Id="rId4" Type="http://schemas.openxmlformats.org/officeDocument/2006/relationships/image" Target="../media/image619.png"/><Relationship Id="rId5" Type="http://schemas.openxmlformats.org/officeDocument/2006/relationships/image" Target="../media/image620.png"/><Relationship Id="rId6" Type="http://schemas.openxmlformats.org/officeDocument/2006/relationships/image" Target="../media/image621.png"/><Relationship Id="rId7" Type="http://schemas.openxmlformats.org/officeDocument/2006/relationships/image" Target="../media/image62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3.png"/><Relationship Id="rId3" Type="http://schemas.openxmlformats.org/officeDocument/2006/relationships/image" Target="../media/image624.png"/><Relationship Id="rId4" Type="http://schemas.openxmlformats.org/officeDocument/2006/relationships/image" Target="../media/image625.png"/><Relationship Id="rId5" Type="http://schemas.openxmlformats.org/officeDocument/2006/relationships/image" Target="../media/image626.png"/><Relationship Id="rId6" Type="http://schemas.openxmlformats.org/officeDocument/2006/relationships/image" Target="../media/image627.png"/><Relationship Id="rId7" Type="http://schemas.openxmlformats.org/officeDocument/2006/relationships/image" Target="../media/image628.png"/><Relationship Id="rId8" Type="http://schemas.openxmlformats.org/officeDocument/2006/relationships/image" Target="../media/image629.png"/><Relationship Id="rId9" Type="http://schemas.openxmlformats.org/officeDocument/2006/relationships/image" Target="../media/image630.pn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1.png"/><Relationship Id="rId3" Type="http://schemas.openxmlformats.org/officeDocument/2006/relationships/image" Target="../media/image632.png"/><Relationship Id="rId4" Type="http://schemas.openxmlformats.org/officeDocument/2006/relationships/image" Target="../media/image633.png"/><Relationship Id="rId5" Type="http://schemas.openxmlformats.org/officeDocument/2006/relationships/image" Target="../media/image634.png"/><Relationship Id="rId6" Type="http://schemas.openxmlformats.org/officeDocument/2006/relationships/image" Target="../media/image635.png"/><Relationship Id="rId7" Type="http://schemas.openxmlformats.org/officeDocument/2006/relationships/image" Target="../media/image636.png"/><Relationship Id="rId8" Type="http://schemas.openxmlformats.org/officeDocument/2006/relationships/image" Target="../media/image637.png"/><Relationship Id="rId9" Type="http://schemas.openxmlformats.org/officeDocument/2006/relationships/image" Target="../media/image638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9.png"/><Relationship Id="rId3" Type="http://schemas.openxmlformats.org/officeDocument/2006/relationships/image" Target="../media/image640.png"/><Relationship Id="rId4" Type="http://schemas.openxmlformats.org/officeDocument/2006/relationships/image" Target="../media/image641.png"/><Relationship Id="rId5" Type="http://schemas.openxmlformats.org/officeDocument/2006/relationships/image" Target="../media/image642.png"/><Relationship Id="rId6" Type="http://schemas.openxmlformats.org/officeDocument/2006/relationships/image" Target="../media/image643.png"/><Relationship Id="rId7" Type="http://schemas.openxmlformats.org/officeDocument/2006/relationships/image" Target="../media/image644.png"/><Relationship Id="rId8" Type="http://schemas.openxmlformats.org/officeDocument/2006/relationships/image" Target="../media/image645.png"/><Relationship Id="rId9" Type="http://schemas.openxmlformats.org/officeDocument/2006/relationships/image" Target="../media/image646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7.png"/><Relationship Id="rId3" Type="http://schemas.openxmlformats.org/officeDocument/2006/relationships/image" Target="../media/image648.png"/><Relationship Id="rId4" Type="http://schemas.openxmlformats.org/officeDocument/2006/relationships/image" Target="../media/image649.png"/><Relationship Id="rId5" Type="http://schemas.openxmlformats.org/officeDocument/2006/relationships/image" Target="../media/image650.png"/><Relationship Id="rId6" Type="http://schemas.openxmlformats.org/officeDocument/2006/relationships/image" Target="../media/image651.png"/><Relationship Id="rId7" Type="http://schemas.openxmlformats.org/officeDocument/2006/relationships/image" Target="../media/image652.png"/><Relationship Id="rId8" Type="http://schemas.openxmlformats.org/officeDocument/2006/relationships/image" Target="../media/image653.png"/><Relationship Id="rId9" Type="http://schemas.openxmlformats.org/officeDocument/2006/relationships/image" Target="../media/image654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5.png"/><Relationship Id="rId3" Type="http://schemas.openxmlformats.org/officeDocument/2006/relationships/image" Target="../media/image656.png"/><Relationship Id="rId4" Type="http://schemas.openxmlformats.org/officeDocument/2006/relationships/image" Target="../media/image657.png"/><Relationship Id="rId5" Type="http://schemas.openxmlformats.org/officeDocument/2006/relationships/image" Target="../media/image658.png"/><Relationship Id="rId6" Type="http://schemas.openxmlformats.org/officeDocument/2006/relationships/image" Target="../media/image659.png"/><Relationship Id="rId7" Type="http://schemas.openxmlformats.org/officeDocument/2006/relationships/image" Target="../media/image660.png"/><Relationship Id="rId8" Type="http://schemas.openxmlformats.org/officeDocument/2006/relationships/image" Target="../media/image661.png"/><Relationship Id="rId9" Type="http://schemas.openxmlformats.org/officeDocument/2006/relationships/image" Target="../media/image662.pn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3.png"/><Relationship Id="rId3" Type="http://schemas.openxmlformats.org/officeDocument/2006/relationships/image" Target="../media/image664.png"/><Relationship Id="rId4" Type="http://schemas.openxmlformats.org/officeDocument/2006/relationships/image" Target="../media/image665.png"/><Relationship Id="rId5" Type="http://schemas.openxmlformats.org/officeDocument/2006/relationships/image" Target="../media/image666.png"/><Relationship Id="rId6" Type="http://schemas.openxmlformats.org/officeDocument/2006/relationships/image" Target="../media/image667.png"/><Relationship Id="rId7" Type="http://schemas.openxmlformats.org/officeDocument/2006/relationships/image" Target="../media/image668.png"/><Relationship Id="rId8" Type="http://schemas.openxmlformats.org/officeDocument/2006/relationships/image" Target="../media/image669.png"/><Relationship Id="rId9" Type="http://schemas.openxmlformats.org/officeDocument/2006/relationships/image" Target="../media/image670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1.png"/><Relationship Id="rId3" Type="http://schemas.openxmlformats.org/officeDocument/2006/relationships/image" Target="../media/image672.png"/><Relationship Id="rId4" Type="http://schemas.openxmlformats.org/officeDocument/2006/relationships/image" Target="../media/image673.png"/><Relationship Id="rId5" Type="http://schemas.openxmlformats.org/officeDocument/2006/relationships/image" Target="../media/image674.png"/><Relationship Id="rId6" Type="http://schemas.openxmlformats.org/officeDocument/2006/relationships/image" Target="../media/image675.png"/><Relationship Id="rId7" Type="http://schemas.openxmlformats.org/officeDocument/2006/relationships/image" Target="../media/image676.png"/><Relationship Id="rId8" Type="http://schemas.openxmlformats.org/officeDocument/2006/relationships/image" Target="../media/image677.png"/><Relationship Id="rId9" Type="http://schemas.openxmlformats.org/officeDocument/2006/relationships/image" Target="../media/image678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9.png"/><Relationship Id="rId3" Type="http://schemas.openxmlformats.org/officeDocument/2006/relationships/image" Target="../media/image680.png"/><Relationship Id="rId4" Type="http://schemas.openxmlformats.org/officeDocument/2006/relationships/image" Target="../media/image681.png"/><Relationship Id="rId5" Type="http://schemas.openxmlformats.org/officeDocument/2006/relationships/image" Target="../media/image682.png"/><Relationship Id="rId6" Type="http://schemas.openxmlformats.org/officeDocument/2006/relationships/image" Target="../media/image683.png"/><Relationship Id="rId7" Type="http://schemas.openxmlformats.org/officeDocument/2006/relationships/image" Target="../media/image684.png"/><Relationship Id="rId8" Type="http://schemas.openxmlformats.org/officeDocument/2006/relationships/image" Target="../media/image685.png"/><Relationship Id="rId9" Type="http://schemas.openxmlformats.org/officeDocument/2006/relationships/image" Target="../media/image686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7.png"/><Relationship Id="rId3" Type="http://schemas.openxmlformats.org/officeDocument/2006/relationships/image" Target="../media/image688.png"/><Relationship Id="rId4" Type="http://schemas.openxmlformats.org/officeDocument/2006/relationships/image" Target="../media/image689.png"/><Relationship Id="rId5" Type="http://schemas.openxmlformats.org/officeDocument/2006/relationships/image" Target="../media/image690.png"/><Relationship Id="rId6" Type="http://schemas.openxmlformats.org/officeDocument/2006/relationships/image" Target="../media/image691.png"/><Relationship Id="rId7" Type="http://schemas.openxmlformats.org/officeDocument/2006/relationships/image" Target="../media/image692.png"/><Relationship Id="rId8" Type="http://schemas.openxmlformats.org/officeDocument/2006/relationships/image" Target="../media/image693.png"/><Relationship Id="rId9" Type="http://schemas.openxmlformats.org/officeDocument/2006/relationships/image" Target="../media/image694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5.png"/><Relationship Id="rId3" Type="http://schemas.openxmlformats.org/officeDocument/2006/relationships/image" Target="../media/image696.png"/><Relationship Id="rId4" Type="http://schemas.openxmlformats.org/officeDocument/2006/relationships/image" Target="../media/image697.png"/><Relationship Id="rId5" Type="http://schemas.openxmlformats.org/officeDocument/2006/relationships/image" Target="../media/image698.png"/><Relationship Id="rId6" Type="http://schemas.openxmlformats.org/officeDocument/2006/relationships/image" Target="../media/image699.png"/><Relationship Id="rId7" Type="http://schemas.openxmlformats.org/officeDocument/2006/relationships/image" Target="../media/image700.png"/><Relationship Id="rId8" Type="http://schemas.openxmlformats.org/officeDocument/2006/relationships/image" Target="../media/image701.png"/><Relationship Id="rId9" Type="http://schemas.openxmlformats.org/officeDocument/2006/relationships/image" Target="../media/image70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3.png"/><Relationship Id="rId3" Type="http://schemas.openxmlformats.org/officeDocument/2006/relationships/image" Target="../media/image704.png"/><Relationship Id="rId4" Type="http://schemas.openxmlformats.org/officeDocument/2006/relationships/image" Target="../media/image705.png"/><Relationship Id="rId5" Type="http://schemas.openxmlformats.org/officeDocument/2006/relationships/image" Target="../media/image706.png"/><Relationship Id="rId6" Type="http://schemas.openxmlformats.org/officeDocument/2006/relationships/image" Target="../media/image707.png"/><Relationship Id="rId7" Type="http://schemas.openxmlformats.org/officeDocument/2006/relationships/image" Target="../media/image708.png"/><Relationship Id="rId8" Type="http://schemas.openxmlformats.org/officeDocument/2006/relationships/image" Target="../media/image709.png"/><Relationship Id="rId9" Type="http://schemas.openxmlformats.org/officeDocument/2006/relationships/image" Target="../media/image710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1.png"/><Relationship Id="rId3" Type="http://schemas.openxmlformats.org/officeDocument/2006/relationships/image" Target="../media/image712.png"/><Relationship Id="rId4" Type="http://schemas.openxmlformats.org/officeDocument/2006/relationships/image" Target="../media/image713.png"/><Relationship Id="rId5" Type="http://schemas.openxmlformats.org/officeDocument/2006/relationships/image" Target="../media/image714.png"/><Relationship Id="rId6" Type="http://schemas.openxmlformats.org/officeDocument/2006/relationships/image" Target="../media/image715.png"/><Relationship Id="rId7" Type="http://schemas.openxmlformats.org/officeDocument/2006/relationships/image" Target="../media/image716.png"/><Relationship Id="rId8" Type="http://schemas.openxmlformats.org/officeDocument/2006/relationships/image" Target="../media/image717.png"/><Relationship Id="rId9" Type="http://schemas.openxmlformats.org/officeDocument/2006/relationships/image" Target="../media/image718.pn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9.png"/><Relationship Id="rId3" Type="http://schemas.openxmlformats.org/officeDocument/2006/relationships/image" Target="../media/image720.png"/><Relationship Id="rId4" Type="http://schemas.openxmlformats.org/officeDocument/2006/relationships/image" Target="../media/image721.png"/><Relationship Id="rId5" Type="http://schemas.openxmlformats.org/officeDocument/2006/relationships/image" Target="../media/image722.png"/><Relationship Id="rId6" Type="http://schemas.openxmlformats.org/officeDocument/2006/relationships/image" Target="../media/image723.png"/><Relationship Id="rId7" Type="http://schemas.openxmlformats.org/officeDocument/2006/relationships/image" Target="../media/image724.png"/><Relationship Id="rId8" Type="http://schemas.openxmlformats.org/officeDocument/2006/relationships/image" Target="../media/image725.png"/><Relationship Id="rId9" Type="http://schemas.openxmlformats.org/officeDocument/2006/relationships/image" Target="../media/image726.pn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7.png"/><Relationship Id="rId3" Type="http://schemas.openxmlformats.org/officeDocument/2006/relationships/image" Target="../media/image728.png"/><Relationship Id="rId4" Type="http://schemas.openxmlformats.org/officeDocument/2006/relationships/image" Target="../media/image729.png"/><Relationship Id="rId5" Type="http://schemas.openxmlformats.org/officeDocument/2006/relationships/image" Target="../media/image730.png"/><Relationship Id="rId6" Type="http://schemas.openxmlformats.org/officeDocument/2006/relationships/image" Target="../media/image731.png"/><Relationship Id="rId7" Type="http://schemas.openxmlformats.org/officeDocument/2006/relationships/image" Target="../media/image732.png"/><Relationship Id="rId8" Type="http://schemas.openxmlformats.org/officeDocument/2006/relationships/image" Target="../media/image733.png"/><Relationship Id="rId9" Type="http://schemas.openxmlformats.org/officeDocument/2006/relationships/image" Target="../media/image734.pn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5.png"/><Relationship Id="rId3" Type="http://schemas.openxmlformats.org/officeDocument/2006/relationships/image" Target="../media/image736.png"/><Relationship Id="rId4" Type="http://schemas.openxmlformats.org/officeDocument/2006/relationships/image" Target="../media/image737.png"/><Relationship Id="rId5" Type="http://schemas.openxmlformats.org/officeDocument/2006/relationships/image" Target="../media/image738.png"/><Relationship Id="rId6" Type="http://schemas.openxmlformats.org/officeDocument/2006/relationships/image" Target="../media/image739.png"/><Relationship Id="rId7" Type="http://schemas.openxmlformats.org/officeDocument/2006/relationships/image" Target="../media/image740.png"/><Relationship Id="rId8" Type="http://schemas.openxmlformats.org/officeDocument/2006/relationships/image" Target="../media/image741.png"/><Relationship Id="rId9" Type="http://schemas.openxmlformats.org/officeDocument/2006/relationships/image" Target="../media/image742.pn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3.png"/><Relationship Id="rId3" Type="http://schemas.openxmlformats.org/officeDocument/2006/relationships/image" Target="../media/image744.png"/><Relationship Id="rId4" Type="http://schemas.openxmlformats.org/officeDocument/2006/relationships/image" Target="../media/image745.png"/><Relationship Id="rId5" Type="http://schemas.openxmlformats.org/officeDocument/2006/relationships/image" Target="../media/image746.png"/><Relationship Id="rId6" Type="http://schemas.openxmlformats.org/officeDocument/2006/relationships/image" Target="../media/image747.png"/><Relationship Id="rId7" Type="http://schemas.openxmlformats.org/officeDocument/2006/relationships/image" Target="../media/image748.png"/><Relationship Id="rId8" Type="http://schemas.openxmlformats.org/officeDocument/2006/relationships/image" Target="../media/image749.png"/><Relationship Id="rId9" Type="http://schemas.openxmlformats.org/officeDocument/2006/relationships/image" Target="../media/image750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1.png"/><Relationship Id="rId3" Type="http://schemas.openxmlformats.org/officeDocument/2006/relationships/image" Target="../media/image752.png"/><Relationship Id="rId4" Type="http://schemas.openxmlformats.org/officeDocument/2006/relationships/image" Target="../media/image753.png"/><Relationship Id="rId5" Type="http://schemas.openxmlformats.org/officeDocument/2006/relationships/image" Target="../media/image754.png"/><Relationship Id="rId6" Type="http://schemas.openxmlformats.org/officeDocument/2006/relationships/image" Target="../media/image755.png"/><Relationship Id="rId7" Type="http://schemas.openxmlformats.org/officeDocument/2006/relationships/image" Target="../media/image756.png"/><Relationship Id="rId8" Type="http://schemas.openxmlformats.org/officeDocument/2006/relationships/image" Target="../media/image757.png"/><Relationship Id="rId9" Type="http://schemas.openxmlformats.org/officeDocument/2006/relationships/image" Target="../media/image75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1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2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7576" y="4953000"/>
            <a:ext cx="7456805" cy="488315"/>
          </a:xfrm>
          <a:custGeom>
            <a:avLst/>
            <a:gdLst/>
            <a:ahLst/>
            <a:cxnLst/>
            <a:rect l="l" t="t" r="r" b="b"/>
            <a:pathLst>
              <a:path w="7456805" h="488314">
                <a:moveTo>
                  <a:pt x="7456424" y="0"/>
                </a:moveTo>
                <a:lnTo>
                  <a:pt x="0" y="289941"/>
                </a:lnTo>
                <a:lnTo>
                  <a:pt x="7456424" y="488188"/>
                </a:lnTo>
                <a:lnTo>
                  <a:pt x="7456424" y="0"/>
                </a:lnTo>
                <a:close/>
              </a:path>
            </a:pathLst>
          </a:custGeom>
          <a:solidFill>
            <a:srgbClr val="9FCAD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347" y="5237734"/>
            <a:ext cx="9032875" cy="788670"/>
          </a:xfrm>
          <a:custGeom>
            <a:avLst/>
            <a:gdLst/>
            <a:ahLst/>
            <a:cxnLst/>
            <a:rect l="l" t="t" r="r" b="b"/>
            <a:pathLst>
              <a:path w="9032875" h="788670">
                <a:moveTo>
                  <a:pt x="9032652" y="0"/>
                </a:moveTo>
                <a:lnTo>
                  <a:pt x="0" y="0"/>
                </a:lnTo>
                <a:lnTo>
                  <a:pt x="9032652" y="788669"/>
                </a:lnTo>
                <a:lnTo>
                  <a:pt x="9032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4998718"/>
            <a:ext cx="9144000" cy="185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991888"/>
            <a:ext cx="9144000" cy="802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91362" y="3511295"/>
            <a:ext cx="4110990" cy="454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5">
                <a:solidFill>
                  <a:srgbClr val="464646"/>
                </a:solidFill>
                <a:latin typeface="Lucida Sans Unicode"/>
                <a:cs typeface="Lucida Sans Unicode"/>
              </a:rPr>
              <a:t>CSC212: Data</a:t>
            </a:r>
            <a:r>
              <a:rPr dirty="0" sz="2700" spc="-60">
                <a:solidFill>
                  <a:srgbClr val="464646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>
                <a:solidFill>
                  <a:srgbClr val="464646"/>
                </a:solidFill>
                <a:latin typeface="Lucida Sans Unicode"/>
                <a:cs typeface="Lucida Sans Unicode"/>
              </a:rPr>
              <a:t>Structures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0604" y="2601467"/>
            <a:ext cx="8147304" cy="827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396849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478534"/>
            <a:ext cx="7407909" cy="4540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22300" algn="l"/>
              </a:tabLst>
            </a:pPr>
            <a:r>
              <a:rPr dirty="0" spc="15" b="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pc="15" b="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A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binary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tree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is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a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tree with the</a:t>
            </a:r>
            <a:r>
              <a:rPr dirty="0" sz="2700" spc="-14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following: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35940" y="1935098"/>
            <a:ext cx="7896859" cy="273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03300" indent="-533400">
              <a:lnSpc>
                <a:spcPct val="100000"/>
              </a:lnSpc>
              <a:buClr>
                <a:srgbClr val="2CA1BE"/>
              </a:buClr>
              <a:buAutoNum type="arabicPeriod"/>
              <a:tabLst>
                <a:tab pos="1003300" algn="l"/>
                <a:tab pos="100393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Each </a:t>
            </a:r>
            <a:r>
              <a:rPr dirty="0" sz="2300">
                <a:latin typeface="Lucida Sans Unicode"/>
                <a:cs typeface="Lucida Sans Unicode"/>
              </a:rPr>
              <a:t>node can have at </a:t>
            </a:r>
            <a:r>
              <a:rPr dirty="0" sz="2300" spc="-5">
                <a:latin typeface="Lucida Sans Unicode"/>
                <a:cs typeface="Lucida Sans Unicode"/>
              </a:rPr>
              <a:t>most </a:t>
            </a:r>
            <a:r>
              <a:rPr dirty="0" sz="2300">
                <a:latin typeface="Lucida Sans Unicode"/>
                <a:cs typeface="Lucida Sans Unicode"/>
              </a:rPr>
              <a:t>two subtrees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and</a:t>
            </a:r>
            <a:endParaRPr sz="2300">
              <a:latin typeface="Lucida Sans Unicode"/>
              <a:cs typeface="Lucida Sans Unicode"/>
            </a:endParaRPr>
          </a:p>
          <a:p>
            <a:pPr marL="1003300">
              <a:lnSpc>
                <a:spcPct val="100000"/>
              </a:lnSpc>
            </a:pPr>
            <a:r>
              <a:rPr dirty="0" sz="2300">
                <a:latin typeface="Lucida Sans Unicode"/>
                <a:cs typeface="Lucida Sans Unicode"/>
              </a:rPr>
              <a:t>therefore </a:t>
            </a:r>
            <a:r>
              <a:rPr dirty="0" sz="2300" spc="-5">
                <a:latin typeface="Lucida Sans Unicode"/>
                <a:cs typeface="Lucida Sans Unicode"/>
              </a:rPr>
              <a:t>at most two</a:t>
            </a:r>
            <a:r>
              <a:rPr dirty="0" sz="2300" spc="-5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children.</a:t>
            </a:r>
            <a:endParaRPr sz="2300">
              <a:latin typeface="Lucida Sans Unicode"/>
              <a:cs typeface="Lucida Sans Unicode"/>
            </a:endParaRPr>
          </a:p>
          <a:p>
            <a:pPr marL="1003300" marR="5080" indent="-5334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AutoNum type="arabicPeriod" startAt="2"/>
              <a:tabLst>
                <a:tab pos="1003300" algn="l"/>
                <a:tab pos="1003935" algn="l"/>
              </a:tabLst>
            </a:pPr>
            <a:r>
              <a:rPr dirty="0" sz="2300">
                <a:latin typeface="Lucida Sans Unicode"/>
                <a:cs typeface="Lucida Sans Unicode"/>
              </a:rPr>
              <a:t>Each subtree </a:t>
            </a:r>
            <a:r>
              <a:rPr dirty="0" sz="2300" spc="-5">
                <a:latin typeface="Lucida Sans Unicode"/>
                <a:cs typeface="Lucida Sans Unicode"/>
              </a:rPr>
              <a:t>is identified as being </a:t>
            </a:r>
            <a:r>
              <a:rPr dirty="0" sz="2300">
                <a:latin typeface="Lucida Sans Unicode"/>
                <a:cs typeface="Lucida Sans Unicode"/>
              </a:rPr>
              <a:t>either </a:t>
            </a:r>
            <a:r>
              <a:rPr dirty="0" sz="2300" spc="-5">
                <a:latin typeface="Lucida Sans Unicode"/>
                <a:cs typeface="Lucida Sans Unicode"/>
              </a:rPr>
              <a:t>the </a:t>
            </a:r>
            <a:r>
              <a:rPr dirty="0" sz="2300">
                <a:latin typeface="Lucida Sans Unicode"/>
                <a:cs typeface="Lucida Sans Unicode"/>
              </a:rPr>
              <a:t>left  subtree </a:t>
            </a:r>
            <a:r>
              <a:rPr dirty="0" sz="2300" spc="-5">
                <a:latin typeface="Lucida Sans Unicode"/>
                <a:cs typeface="Lucida Sans Unicode"/>
              </a:rPr>
              <a:t>or the </a:t>
            </a:r>
            <a:r>
              <a:rPr dirty="0" sz="2300">
                <a:latin typeface="Lucida Sans Unicode"/>
                <a:cs typeface="Lucida Sans Unicode"/>
              </a:rPr>
              <a:t>right subtree </a:t>
            </a:r>
            <a:r>
              <a:rPr dirty="0" sz="2300" spc="-5">
                <a:latin typeface="Lucida Sans Unicode"/>
                <a:cs typeface="Lucida Sans Unicode"/>
              </a:rPr>
              <a:t>of the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parent.</a:t>
            </a:r>
            <a:endParaRPr sz="2300">
              <a:latin typeface="Lucida Sans Unicode"/>
              <a:cs typeface="Lucida Sans Unicode"/>
            </a:endParaRPr>
          </a:p>
          <a:p>
            <a:pPr marL="1003300" indent="-5334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AutoNum type="arabicPeriod" startAt="2"/>
              <a:tabLst>
                <a:tab pos="1003300" algn="l"/>
                <a:tab pos="1003935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It </a:t>
            </a:r>
            <a:r>
              <a:rPr dirty="0" sz="2300">
                <a:latin typeface="Lucida Sans Unicode"/>
                <a:cs typeface="Lucida Sans Unicode"/>
              </a:rPr>
              <a:t>may be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empty.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622300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>
                <a:latin typeface="Lucida Sans Unicode"/>
                <a:cs typeface="Lucida Sans Unicode"/>
              </a:rPr>
              <a:t>Nodes </a:t>
            </a:r>
            <a:r>
              <a:rPr dirty="0" sz="2700" spc="-5">
                <a:latin typeface="Lucida Sans Unicode"/>
                <a:cs typeface="Lucida Sans Unicode"/>
              </a:rPr>
              <a:t>in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binary </a:t>
            </a:r>
            <a:r>
              <a:rPr dirty="0" sz="2700">
                <a:latin typeface="Lucida Sans Unicode"/>
                <a:cs typeface="Lucida Sans Unicode"/>
              </a:rPr>
              <a:t>tree may </a:t>
            </a:r>
            <a:r>
              <a:rPr dirty="0" sz="2700" spc="-5">
                <a:latin typeface="Lucida Sans Unicode"/>
                <a:cs typeface="Lucida Sans Unicode"/>
              </a:rPr>
              <a:t>be</a:t>
            </a:r>
            <a:r>
              <a:rPr dirty="0" sz="2700" spc="-18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composite</a:t>
            </a:r>
            <a:endParaRPr sz="2700">
              <a:latin typeface="Lucida Sans Unicode"/>
              <a:cs typeface="Lucida Sans Unicode"/>
            </a:endParaRPr>
          </a:p>
          <a:p>
            <a:pPr marL="622300">
              <a:lnSpc>
                <a:spcPct val="100000"/>
              </a:lnSpc>
            </a:pPr>
            <a:r>
              <a:rPr dirty="0" sz="2700" spc="-5">
                <a:latin typeface="Lucida Sans Unicode"/>
                <a:cs typeface="Lucida Sans Unicode"/>
              </a:rPr>
              <a:t>e.g. </a:t>
            </a:r>
            <a:r>
              <a:rPr dirty="0" sz="2700">
                <a:latin typeface="Lucida Sans Unicode"/>
                <a:cs typeface="Lucida Sans Unicode"/>
              </a:rPr>
              <a:t>of </a:t>
            </a:r>
            <a:r>
              <a:rPr dirty="0" sz="2700" spc="-5">
                <a:latin typeface="Lucida Sans Unicode"/>
                <a:cs typeface="Lucida Sans Unicode"/>
              </a:rPr>
              <a:t>variable </a:t>
            </a:r>
            <a:r>
              <a:rPr dirty="0" sz="2700">
                <a:latin typeface="Lucida Sans Unicode"/>
                <a:cs typeface="Lucida Sans Unicode"/>
              </a:rPr>
              <a:t>type</a:t>
            </a:r>
            <a:r>
              <a:rPr dirty="0" sz="2700" spc="-8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‘Type’.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79918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49642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420992" y="1056385"/>
            <a:ext cx="1404620" cy="524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8895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#3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3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RightChild</a:t>
            </a:r>
            <a:endParaRPr sz="1400"/>
          </a:p>
        </p:txBody>
      </p:sp>
      <p:sp>
        <p:nvSpPr>
          <p:cNvPr id="36" name="object 36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10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10" b="1">
                <a:solidFill>
                  <a:srgbClr val="FF0000"/>
                </a:solidFill>
                <a:latin typeface="SimSun"/>
                <a:cs typeface="SimSun"/>
              </a:rPr>
              <a:t>if(current.right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== null)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79918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49642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420992" y="1056385"/>
            <a:ext cx="1404620" cy="524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8895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#3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3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RightChild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 =</a:t>
            </a:r>
            <a:r>
              <a:rPr dirty="0" sz="1400" spc="-15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7285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true;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46568" y="310680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16036" y="33910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420992" y="1056385"/>
            <a:ext cx="1404620" cy="524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8895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#3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3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RightChild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46568" y="310680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16036" y="33910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420992" y="1056385"/>
            <a:ext cx="1404620" cy="524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8895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#4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3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RightChild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5915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38680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6987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284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10" b="1">
                <a:solidFill>
                  <a:srgbClr val="FF0000"/>
                </a:solidFill>
                <a:latin typeface="SimSun"/>
                <a:cs typeface="SimSun"/>
              </a:rPr>
              <a:t>if(current.right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== null)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400" spc="-17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false;  </a:t>
            </a: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284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46568" y="310680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16036" y="33910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420992" y="1056385"/>
            <a:ext cx="1404620" cy="5245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8895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#4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3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RightChild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46568" y="310680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16036" y="33910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#5</a:t>
            </a:r>
          </a:p>
          <a:p>
            <a:pPr marL="5143500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LeftChild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10" b="1">
                <a:solidFill>
                  <a:srgbClr val="FF0000"/>
                </a:solidFill>
                <a:latin typeface="SimSun"/>
                <a:cs typeface="SimSun"/>
              </a:rPr>
              <a:t>if(current.left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== null)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400" spc="-1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false;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46568" y="310680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16036" y="33910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#5</a:t>
            </a:r>
          </a:p>
          <a:p>
            <a:pPr marL="5143500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LeftChild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46568" y="310680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16036" y="33910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algn="ctr" marL="51034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#6</a:t>
            </a:r>
          </a:p>
          <a:p>
            <a:pPr algn="ctr" marL="5104765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Parent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z="1400" spc="-10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10" b="1">
                <a:solidFill>
                  <a:srgbClr val="FF0000"/>
                </a:solidFill>
                <a:latin typeface="SimSun"/>
                <a:cs typeface="SimSun"/>
              </a:rPr>
              <a:t>if(current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46568" y="310680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16036" y="33910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algn="ctr" marL="51034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#6</a:t>
            </a:r>
          </a:p>
          <a:p>
            <a:pPr algn="ctr" marL="5104765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Parent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0510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 = </a:t>
            </a:r>
            <a:r>
              <a:rPr dirty="0" sz="1400" spc="-10" b="1">
                <a:solidFill>
                  <a:srgbClr val="FF0000"/>
                </a:solidFill>
                <a:latin typeface="SimSun"/>
                <a:cs typeface="SimSun"/>
              </a:rPr>
              <a:t>findparent(current,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77759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47229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algn="ctr" marL="51034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#6</a:t>
            </a:r>
          </a:p>
          <a:p>
            <a:pPr algn="ctr" marL="5104765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Parent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10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396849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24200" y="2286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24200" y="2286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89808" y="2382646"/>
            <a:ext cx="2076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+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64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80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19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764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19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41754" y="4364101"/>
            <a:ext cx="2076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+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86200" y="3200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86200" y="3200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70096" y="329704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62200" y="3200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80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19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62200" y="3200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19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64129" y="3297046"/>
            <a:ext cx="1358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*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6800" y="533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60" y="4296"/>
                </a:lnTo>
                <a:lnTo>
                  <a:pt x="173639" y="16682"/>
                </a:lnTo>
                <a:lnTo>
                  <a:pt x="132091" y="36406"/>
                </a:lnTo>
                <a:lnTo>
                  <a:pt x="94868" y="62716"/>
                </a:lnTo>
                <a:lnTo>
                  <a:pt x="62724" y="94858"/>
                </a:lnTo>
                <a:lnTo>
                  <a:pt x="36412" y="132080"/>
                </a:lnTo>
                <a:lnTo>
                  <a:pt x="16685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39"/>
                </a:lnTo>
                <a:lnTo>
                  <a:pt x="16685" y="359760"/>
                </a:lnTo>
                <a:lnTo>
                  <a:pt x="36412" y="401308"/>
                </a:lnTo>
                <a:lnTo>
                  <a:pt x="62724" y="438531"/>
                </a:lnTo>
                <a:lnTo>
                  <a:pt x="94868" y="470675"/>
                </a:lnTo>
                <a:lnTo>
                  <a:pt x="132091" y="496987"/>
                </a:lnTo>
                <a:lnTo>
                  <a:pt x="173639" y="516714"/>
                </a:lnTo>
                <a:lnTo>
                  <a:pt x="218760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4"/>
                </a:lnTo>
                <a:lnTo>
                  <a:pt x="401320" y="496987"/>
                </a:lnTo>
                <a:lnTo>
                  <a:pt x="438541" y="470675"/>
                </a:lnTo>
                <a:lnTo>
                  <a:pt x="470683" y="438531"/>
                </a:lnTo>
                <a:lnTo>
                  <a:pt x="496993" y="401308"/>
                </a:lnTo>
                <a:lnTo>
                  <a:pt x="516717" y="359760"/>
                </a:lnTo>
                <a:lnTo>
                  <a:pt x="529103" y="314639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6800" y="533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20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4"/>
                </a:lnTo>
                <a:lnTo>
                  <a:pt x="132091" y="496987"/>
                </a:lnTo>
                <a:lnTo>
                  <a:pt x="94868" y="470675"/>
                </a:lnTo>
                <a:lnTo>
                  <a:pt x="62724" y="438531"/>
                </a:lnTo>
                <a:lnTo>
                  <a:pt x="36412" y="401308"/>
                </a:lnTo>
                <a:lnTo>
                  <a:pt x="16685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59205" y="5431231"/>
            <a:ext cx="15176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a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18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80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718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169411" y="4364101"/>
            <a:ext cx="14287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62200" y="533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80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39"/>
                </a:lnTo>
                <a:lnTo>
                  <a:pt x="16682" y="359760"/>
                </a:lnTo>
                <a:lnTo>
                  <a:pt x="36406" y="401308"/>
                </a:lnTo>
                <a:lnTo>
                  <a:pt x="62716" y="438531"/>
                </a:lnTo>
                <a:lnTo>
                  <a:pt x="94858" y="470675"/>
                </a:lnTo>
                <a:lnTo>
                  <a:pt x="132080" y="496987"/>
                </a:lnTo>
                <a:lnTo>
                  <a:pt x="173629" y="516714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4"/>
                </a:lnTo>
                <a:lnTo>
                  <a:pt x="401319" y="496987"/>
                </a:lnTo>
                <a:lnTo>
                  <a:pt x="438541" y="470675"/>
                </a:lnTo>
                <a:lnTo>
                  <a:pt x="470683" y="438531"/>
                </a:lnTo>
                <a:lnTo>
                  <a:pt x="496993" y="401308"/>
                </a:lnTo>
                <a:lnTo>
                  <a:pt x="516717" y="359760"/>
                </a:lnTo>
                <a:lnTo>
                  <a:pt x="529103" y="314639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62200" y="533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19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547366" y="5431231"/>
            <a:ext cx="1695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b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67000" y="28194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6096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29000" y="28194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0" y="0"/>
                </a:moveTo>
                <a:lnTo>
                  <a:pt x="6858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81200" y="3733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67000" y="3733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95400" y="4800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533400" y="0"/>
                </a:moveTo>
                <a:lnTo>
                  <a:pt x="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57400" y="4800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533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58800" y="2756027"/>
            <a:ext cx="176593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Lucida Sans Unicode"/>
                <a:cs typeface="Lucida Sans Unicode"/>
              </a:rPr>
              <a:t>[(a </a:t>
            </a:r>
            <a:r>
              <a:rPr dirty="0" sz="1800">
                <a:latin typeface="Lucida Sans Unicode"/>
                <a:cs typeface="Lucida Sans Unicode"/>
              </a:rPr>
              <a:t>+ </a:t>
            </a:r>
            <a:r>
              <a:rPr dirty="0" sz="1800" spc="-5">
                <a:latin typeface="Lucida Sans Unicode"/>
                <a:cs typeface="Lucida Sans Unicode"/>
              </a:rPr>
              <a:t>b) </a:t>
            </a:r>
            <a:r>
              <a:rPr dirty="0" sz="1800">
                <a:latin typeface="Lucida Sans Unicode"/>
                <a:cs typeface="Lucida Sans Unicode"/>
              </a:rPr>
              <a:t>* c] +</a:t>
            </a:r>
            <a:r>
              <a:rPr dirty="0" sz="1800" spc="-70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39000" y="3200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79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39000" y="3200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79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405243" y="3297046"/>
            <a:ext cx="2076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+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48400" y="2286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48400" y="2286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450838" y="2382646"/>
            <a:ext cx="1358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*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7056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79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056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79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903846" y="4364101"/>
            <a:ext cx="14287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9436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9436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129273" y="4364101"/>
            <a:ext cx="1695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b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6482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482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841240" y="4364101"/>
            <a:ext cx="15176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a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34000" y="3200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20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80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79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19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34000" y="3200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499861" y="3297046"/>
            <a:ext cx="2076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+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486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53" y="4296"/>
                </a:lnTo>
                <a:lnTo>
                  <a:pt x="173629" y="16682"/>
                </a:lnTo>
                <a:lnTo>
                  <a:pt x="132079" y="36406"/>
                </a:lnTo>
                <a:lnTo>
                  <a:pt x="94858" y="62716"/>
                </a:lnTo>
                <a:lnTo>
                  <a:pt x="62716" y="94858"/>
                </a:lnTo>
                <a:lnTo>
                  <a:pt x="36406" y="132080"/>
                </a:lnTo>
                <a:lnTo>
                  <a:pt x="16682" y="173629"/>
                </a:lnTo>
                <a:lnTo>
                  <a:pt x="4296" y="218753"/>
                </a:lnTo>
                <a:lnTo>
                  <a:pt x="0" y="266700"/>
                </a:lnTo>
                <a:lnTo>
                  <a:pt x="4296" y="314646"/>
                </a:lnTo>
                <a:lnTo>
                  <a:pt x="16682" y="359770"/>
                </a:lnTo>
                <a:lnTo>
                  <a:pt x="36406" y="401319"/>
                </a:lnTo>
                <a:lnTo>
                  <a:pt x="62716" y="438541"/>
                </a:lnTo>
                <a:lnTo>
                  <a:pt x="94858" y="470683"/>
                </a:lnTo>
                <a:lnTo>
                  <a:pt x="132079" y="496993"/>
                </a:lnTo>
                <a:lnTo>
                  <a:pt x="173629" y="516717"/>
                </a:lnTo>
                <a:lnTo>
                  <a:pt x="218753" y="529103"/>
                </a:lnTo>
                <a:lnTo>
                  <a:pt x="266700" y="533400"/>
                </a:lnTo>
                <a:lnTo>
                  <a:pt x="314646" y="529103"/>
                </a:lnTo>
                <a:lnTo>
                  <a:pt x="359770" y="516717"/>
                </a:lnTo>
                <a:lnTo>
                  <a:pt x="401320" y="496993"/>
                </a:lnTo>
                <a:lnTo>
                  <a:pt x="438541" y="470683"/>
                </a:lnTo>
                <a:lnTo>
                  <a:pt x="470683" y="438541"/>
                </a:lnTo>
                <a:lnTo>
                  <a:pt x="496993" y="401319"/>
                </a:lnTo>
                <a:lnTo>
                  <a:pt x="516717" y="359770"/>
                </a:lnTo>
                <a:lnTo>
                  <a:pt x="529103" y="314646"/>
                </a:lnTo>
                <a:lnTo>
                  <a:pt x="533400" y="266700"/>
                </a:lnTo>
                <a:lnTo>
                  <a:pt x="529103" y="218753"/>
                </a:lnTo>
                <a:lnTo>
                  <a:pt x="516717" y="173629"/>
                </a:lnTo>
                <a:lnTo>
                  <a:pt x="496993" y="132080"/>
                </a:lnTo>
                <a:lnTo>
                  <a:pt x="470683" y="94858"/>
                </a:lnTo>
                <a:lnTo>
                  <a:pt x="438541" y="62716"/>
                </a:lnTo>
                <a:lnTo>
                  <a:pt x="401320" y="36406"/>
                </a:lnTo>
                <a:lnTo>
                  <a:pt x="359770" y="16682"/>
                </a:lnTo>
                <a:lnTo>
                  <a:pt x="314646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848600" y="426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20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79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8033131" y="4364101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638800" y="2743200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685800" y="0"/>
                </a:moveTo>
                <a:lnTo>
                  <a:pt x="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05600" y="2743200"/>
            <a:ext cx="762000" cy="457200"/>
          </a:xfrm>
          <a:custGeom>
            <a:avLst/>
            <a:gdLst/>
            <a:ahLst/>
            <a:cxnLst/>
            <a:rect l="l" t="t" r="r" b="b"/>
            <a:pathLst>
              <a:path w="762000" h="457200">
                <a:moveTo>
                  <a:pt x="0" y="0"/>
                </a:moveTo>
                <a:lnTo>
                  <a:pt x="76200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953000" y="36576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457200" y="0"/>
                </a:moveTo>
                <a:lnTo>
                  <a:pt x="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715000" y="36576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0"/>
                </a:moveTo>
                <a:lnTo>
                  <a:pt x="45720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934200" y="3657600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381000" y="0"/>
                </a:moveTo>
                <a:lnTo>
                  <a:pt x="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620000" y="36576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0"/>
                </a:moveTo>
                <a:lnTo>
                  <a:pt x="45720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5496814" y="5133085"/>
            <a:ext cx="176657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(a + </a:t>
            </a:r>
            <a:r>
              <a:rPr dirty="0" sz="1800" spc="-5">
                <a:latin typeface="Lucida Sans Unicode"/>
                <a:cs typeface="Lucida Sans Unicode"/>
              </a:rPr>
              <a:t>b) </a:t>
            </a:r>
            <a:r>
              <a:rPr dirty="0" sz="1800">
                <a:latin typeface="Lucida Sans Unicode"/>
                <a:cs typeface="Lucida Sans Unicode"/>
              </a:rPr>
              <a:t>* </a:t>
            </a:r>
            <a:r>
              <a:rPr dirty="0" sz="1800" spc="-5">
                <a:latin typeface="Lucida Sans Unicode"/>
                <a:cs typeface="Lucida Sans Unicode"/>
              </a:rPr>
              <a:t>(c </a:t>
            </a:r>
            <a:r>
              <a:rPr dirty="0" sz="1800">
                <a:latin typeface="Lucida Sans Unicode"/>
                <a:cs typeface="Lucida Sans Unicode"/>
              </a:rPr>
              <a:t>+</a:t>
            </a:r>
            <a:r>
              <a:rPr dirty="0" sz="1800" spc="-70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7)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77759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47229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algn="ctr" marL="51034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#7</a:t>
            </a:r>
          </a:p>
          <a:p>
            <a:pPr algn="ctr" marL="5104765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Parent</a:t>
            </a:r>
            <a:endParaRPr sz="1400"/>
          </a:p>
        </p:txBody>
      </p:sp>
      <p:sp>
        <p:nvSpPr>
          <p:cNvPr id="36" name="object 36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11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z="1400" spc="-10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10" b="1">
                <a:solidFill>
                  <a:srgbClr val="FF0000"/>
                </a:solidFill>
                <a:latin typeface="SimSun"/>
                <a:cs typeface="SimSun"/>
              </a:rPr>
              <a:t>if(current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77759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47229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algn="ctr" marL="51034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#7</a:t>
            </a:r>
          </a:p>
          <a:p>
            <a:pPr algn="ctr" marL="5104765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Parent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2085085"/>
            <a:ext cx="5217795" cy="3803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31645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08267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1731645" marR="270510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 = </a:t>
            </a:r>
            <a:r>
              <a:rPr dirty="0" sz="1400" spc="-10" b="1">
                <a:solidFill>
                  <a:srgbClr val="FF0000"/>
                </a:solidFill>
                <a:latin typeface="SimSun"/>
                <a:cs typeface="SimSun"/>
              </a:rPr>
              <a:t>findparent(current,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400">
              <a:latin typeface="SimSun"/>
              <a:cs typeface="SimSun"/>
            </a:endParaRPr>
          </a:p>
          <a:p>
            <a:pPr marL="1082675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082675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1731645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082675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17244">
              <a:lnSpc>
                <a:spcPts val="158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330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4225" y="20952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algn="ctr" marL="51034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#7</a:t>
            </a:r>
          </a:p>
          <a:p>
            <a:pPr algn="ctr" marL="5104765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Parent</a:t>
            </a:r>
            <a:endParaRPr sz="1400"/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2085085"/>
            <a:ext cx="5217795" cy="3803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31645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08267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1731645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082675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082675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1731645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082675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17244">
              <a:lnSpc>
                <a:spcPts val="158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330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4225" y="20952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algn="ctr" marL="51034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#8</a:t>
            </a:r>
          </a:p>
          <a:p>
            <a:pPr algn="ctr" marL="5104765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Parent</a:t>
            </a:r>
            <a:endParaRPr sz="1400"/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2085085"/>
            <a:ext cx="5217795" cy="3803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31645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082675">
              <a:lnSpc>
                <a:spcPts val="1480"/>
              </a:lnSpc>
            </a:pP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z="1400" spc="-10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1731645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10" b="1">
                <a:solidFill>
                  <a:srgbClr val="FF0000"/>
                </a:solidFill>
                <a:latin typeface="SimSun"/>
                <a:cs typeface="SimSun"/>
              </a:rPr>
              <a:t>if(current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return false;  </a:t>
            </a:r>
            <a:r>
              <a:rPr dirty="0" sz="1400">
                <a:latin typeface="SimSun"/>
                <a:cs typeface="SimSun"/>
              </a:rPr>
              <a:t>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082675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082675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1731645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082675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17244">
              <a:lnSpc>
                <a:spcPts val="158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330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4225" y="20952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algn="ctr" marL="51034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#8</a:t>
            </a:r>
          </a:p>
          <a:p>
            <a:pPr algn="ctr" marL="5104765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Parent</a:t>
            </a:r>
            <a:endParaRPr sz="1400"/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4349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1475105" marR="2399030" indent="-914400">
              <a:lnSpc>
                <a:spcPts val="214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algn="ctr" marR="1839595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algn="ctr" marR="72453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BTNode&lt;T&gt; p</a:t>
            </a:r>
            <a:r>
              <a:rPr dirty="0" sz="1600">
                <a:latin typeface="SimSun"/>
                <a:cs typeface="SimSun"/>
              </a:rPr>
              <a:t>,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BTNode&lt;T&gt; t</a:t>
            </a:r>
            <a:r>
              <a:rPr dirty="0" sz="1600" spc="5">
                <a:latin typeface="SimSun"/>
                <a:cs typeface="SimSun"/>
              </a:rPr>
              <a:t>)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1475105" marR="2399030" indent="-914400">
              <a:lnSpc>
                <a:spcPts val="214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1806" y="247040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282575">
              <a:lnSpc>
                <a:spcPct val="110600"/>
              </a:lnSpc>
              <a:spcBef>
                <a:spcPts val="10"/>
              </a:spcBef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LinkStack&lt;BTNode&lt;T&gt;&gt; stack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new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1475105" marR="2399030" indent="-914400">
              <a:lnSpc>
                <a:spcPts val="214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1806" y="247040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8526144" y="902335"/>
          <a:ext cx="451484" cy="2389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53"/>
              </a:tblGrid>
              <a:tr h="449072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4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56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3" name="object 4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BTNode&lt;T&gt;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600" spc="-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1475105" marR="2399030" indent="-914400">
              <a:lnSpc>
                <a:spcPts val="214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1806" y="2477770"/>
            <a:ext cx="3600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142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99451" y="27619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8526144" y="902335"/>
          <a:ext cx="451484" cy="2389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53"/>
              </a:tblGrid>
              <a:tr h="449072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4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56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1475105" marR="2352040" indent="-914400">
              <a:lnSpc>
                <a:spcPts val="2140"/>
              </a:lnSpc>
              <a:spcBef>
                <a:spcPts val="90"/>
              </a:spcBef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while(q.right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!=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p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&amp;&amp;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q.left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!= p)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1806" y="2477770"/>
            <a:ext cx="3600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142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99451" y="27619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8526144" y="902335"/>
          <a:ext cx="451484" cy="2389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53"/>
              </a:tblGrid>
              <a:tr h="449072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4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56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11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49469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76502"/>
            <a:ext cx="7937500" cy="398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</a:pPr>
            <a:r>
              <a:rPr dirty="0" sz="2800" b="1" u="heavy">
                <a:latin typeface="Lucida Sans Unicode"/>
                <a:cs typeface="Lucida Sans Unicode"/>
              </a:rPr>
              <a:t>Elements: </a:t>
            </a:r>
            <a:r>
              <a:rPr dirty="0" sz="2800" spc="-10">
                <a:latin typeface="Lucida Sans Unicode"/>
                <a:cs typeface="Lucida Sans Unicode"/>
              </a:rPr>
              <a:t>The </a:t>
            </a:r>
            <a:r>
              <a:rPr dirty="0" sz="2800" spc="-5">
                <a:latin typeface="Lucida Sans Unicode"/>
                <a:cs typeface="Lucida Sans Unicode"/>
              </a:rPr>
              <a:t>elements </a:t>
            </a:r>
            <a:r>
              <a:rPr dirty="0" sz="2800" spc="-10">
                <a:latin typeface="Lucida Sans Unicode"/>
                <a:cs typeface="Lucida Sans Unicode"/>
              </a:rPr>
              <a:t>are </a:t>
            </a:r>
            <a:r>
              <a:rPr dirty="0" sz="2800" spc="-5">
                <a:latin typeface="Lucida Sans Unicode"/>
                <a:cs typeface="Lucida Sans Unicode"/>
              </a:rPr>
              <a:t>nodes, </a:t>
            </a:r>
            <a:r>
              <a:rPr dirty="0" sz="2800" spc="-10">
                <a:latin typeface="Lucida Sans Unicode"/>
                <a:cs typeface="Lucida Sans Unicode"/>
              </a:rPr>
              <a:t>each </a:t>
            </a:r>
            <a:r>
              <a:rPr dirty="0" sz="2800" spc="-5">
                <a:latin typeface="Lucida Sans Unicode"/>
                <a:cs typeface="Lucida Sans Unicode"/>
              </a:rPr>
              <a:t>node  </a:t>
            </a:r>
            <a:r>
              <a:rPr dirty="0" sz="2800" spc="-10">
                <a:latin typeface="Lucida Sans Unicode"/>
                <a:cs typeface="Lucida Sans Unicode"/>
              </a:rPr>
              <a:t>contains </a:t>
            </a:r>
            <a:r>
              <a:rPr dirty="0" sz="2800" spc="-5">
                <a:latin typeface="Lucida Sans Unicode"/>
                <a:cs typeface="Lucida Sans Unicode"/>
              </a:rPr>
              <a:t>the following data type: Type </a:t>
            </a:r>
            <a:r>
              <a:rPr dirty="0" sz="2800">
                <a:latin typeface="Lucida Sans Unicode"/>
                <a:cs typeface="Lucida Sans Unicode"/>
              </a:rPr>
              <a:t>and  </a:t>
            </a:r>
            <a:r>
              <a:rPr dirty="0" sz="2800" spc="-5">
                <a:latin typeface="Lucida Sans Unicode"/>
                <a:cs typeface="Lucida Sans Unicode"/>
              </a:rPr>
              <a:t>has </a:t>
            </a:r>
            <a:r>
              <a:rPr dirty="0" sz="2800" spc="-10">
                <a:latin typeface="Lucida Sans Unicode"/>
                <a:cs typeface="Lucida Sans Unicode"/>
              </a:rPr>
              <a:t>LeftChild </a:t>
            </a:r>
            <a:r>
              <a:rPr dirty="0" sz="2800" spc="-5">
                <a:latin typeface="Lucida Sans Unicode"/>
                <a:cs typeface="Lucida Sans Unicode"/>
              </a:rPr>
              <a:t>and RightChild</a:t>
            </a:r>
            <a:r>
              <a:rPr dirty="0" sz="2800" spc="4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references.</a:t>
            </a:r>
            <a:endParaRPr sz="2800">
              <a:latin typeface="Lucida Sans Unicode"/>
              <a:cs typeface="Lucida Sans Unicode"/>
            </a:endParaRPr>
          </a:p>
          <a:p>
            <a:pPr marL="268605" marR="447675" indent="-256540">
              <a:lnSpc>
                <a:spcPct val="100000"/>
              </a:lnSpc>
              <a:spcBef>
                <a:spcPts val="395"/>
              </a:spcBef>
            </a:pPr>
            <a:r>
              <a:rPr dirty="0" sz="2800" b="1" u="heavy">
                <a:latin typeface="Lucida Sans Unicode"/>
                <a:cs typeface="Lucida Sans Unicode"/>
              </a:rPr>
              <a:t>Structure: </a:t>
            </a:r>
            <a:r>
              <a:rPr dirty="0" sz="2800" spc="-5">
                <a:latin typeface="Lucida Sans Unicode"/>
                <a:cs typeface="Lucida Sans Unicode"/>
              </a:rPr>
              <a:t>hierarchical structure; </a:t>
            </a:r>
            <a:r>
              <a:rPr dirty="0" sz="2800" spc="-10">
                <a:latin typeface="Lucida Sans Unicode"/>
                <a:cs typeface="Lucida Sans Unicode"/>
              </a:rPr>
              <a:t>each </a:t>
            </a:r>
            <a:r>
              <a:rPr dirty="0" sz="2800" spc="-5">
                <a:latin typeface="Lucida Sans Unicode"/>
                <a:cs typeface="Lucida Sans Unicode"/>
              </a:rPr>
              <a:t>node  </a:t>
            </a:r>
            <a:r>
              <a:rPr dirty="0" sz="2800" spc="-10">
                <a:latin typeface="Lucida Sans Unicode"/>
                <a:cs typeface="Lucida Sans Unicode"/>
              </a:rPr>
              <a:t>can </a:t>
            </a:r>
            <a:r>
              <a:rPr dirty="0" sz="2800" spc="-5">
                <a:latin typeface="Lucida Sans Unicode"/>
                <a:cs typeface="Lucida Sans Unicode"/>
              </a:rPr>
              <a:t>have two </a:t>
            </a:r>
            <a:r>
              <a:rPr dirty="0" sz="2800" spc="-10">
                <a:latin typeface="Lucida Sans Unicode"/>
                <a:cs typeface="Lucida Sans Unicode"/>
              </a:rPr>
              <a:t>children: left </a:t>
            </a:r>
            <a:r>
              <a:rPr dirty="0" sz="2800" spc="-5">
                <a:latin typeface="Lucida Sans Unicode"/>
                <a:cs typeface="Lucida Sans Unicode"/>
              </a:rPr>
              <a:t>or </a:t>
            </a:r>
            <a:r>
              <a:rPr dirty="0" sz="2800" spc="-10">
                <a:latin typeface="Lucida Sans Unicode"/>
                <a:cs typeface="Lucida Sans Unicode"/>
              </a:rPr>
              <a:t>right child;  there </a:t>
            </a:r>
            <a:r>
              <a:rPr dirty="0" sz="2800" spc="-5">
                <a:latin typeface="Lucida Sans Unicode"/>
                <a:cs typeface="Lucida Sans Unicode"/>
              </a:rPr>
              <a:t>is a </a:t>
            </a:r>
            <a:r>
              <a:rPr dirty="0" sz="2800" spc="-10">
                <a:latin typeface="Lucida Sans Unicode"/>
                <a:cs typeface="Lucida Sans Unicode"/>
              </a:rPr>
              <a:t>root </a:t>
            </a:r>
            <a:r>
              <a:rPr dirty="0" sz="2800" spc="-5">
                <a:latin typeface="Lucida Sans Unicode"/>
                <a:cs typeface="Lucida Sans Unicode"/>
              </a:rPr>
              <a:t>node and a </a:t>
            </a:r>
            <a:r>
              <a:rPr dirty="0" sz="2800" spc="-10">
                <a:latin typeface="Lucida Sans Unicode"/>
                <a:cs typeface="Lucida Sans Unicode"/>
              </a:rPr>
              <a:t>current</a:t>
            </a:r>
            <a:r>
              <a:rPr dirty="0" sz="2800" spc="12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node.</a:t>
            </a:r>
            <a:endParaRPr sz="2800">
              <a:latin typeface="Lucida Sans Unicode"/>
              <a:cs typeface="Lucida Sans Unicode"/>
            </a:endParaRPr>
          </a:p>
          <a:p>
            <a:pPr marL="268605" marR="11430" indent="-256540">
              <a:lnSpc>
                <a:spcPct val="100000"/>
              </a:lnSpc>
              <a:spcBef>
                <a:spcPts val="405"/>
              </a:spcBef>
            </a:pPr>
            <a:r>
              <a:rPr dirty="0" sz="2800" b="1" u="heavy">
                <a:latin typeface="Lucida Sans Unicode"/>
                <a:cs typeface="Lucida Sans Unicode"/>
              </a:rPr>
              <a:t>Domain: </a:t>
            </a:r>
            <a:r>
              <a:rPr dirty="0" sz="2800" spc="-10">
                <a:latin typeface="Lucida Sans Unicode"/>
                <a:cs typeface="Lucida Sans Unicode"/>
              </a:rPr>
              <a:t>the </a:t>
            </a:r>
            <a:r>
              <a:rPr dirty="0" sz="2800" spc="-5">
                <a:latin typeface="Lucida Sans Unicode"/>
                <a:cs typeface="Lucida Sans Unicode"/>
              </a:rPr>
              <a:t>number of nodes in a binary </a:t>
            </a:r>
            <a:r>
              <a:rPr dirty="0" sz="2800" spc="-10">
                <a:latin typeface="Lucida Sans Unicode"/>
                <a:cs typeface="Lucida Sans Unicode"/>
              </a:rPr>
              <a:t>tree  </a:t>
            </a:r>
            <a:r>
              <a:rPr dirty="0" sz="2800" spc="-5">
                <a:latin typeface="Lucida Sans Unicode"/>
                <a:cs typeface="Lucida Sans Unicode"/>
              </a:rPr>
              <a:t>is bounded; domain </a:t>
            </a:r>
            <a:r>
              <a:rPr dirty="0" sz="2800" spc="-10">
                <a:latin typeface="Lucida Sans Unicode"/>
                <a:cs typeface="Lucida Sans Unicode"/>
              </a:rPr>
              <a:t>contains </a:t>
            </a:r>
            <a:r>
              <a:rPr dirty="0" sz="2800" spc="-5">
                <a:latin typeface="Lucida Sans Unicode"/>
                <a:cs typeface="Lucida Sans Unicode"/>
              </a:rPr>
              <a:t>empty </a:t>
            </a:r>
            <a:r>
              <a:rPr dirty="0" sz="2800" spc="-10">
                <a:latin typeface="Lucida Sans Unicode"/>
                <a:cs typeface="Lucida Sans Unicode"/>
              </a:rPr>
              <a:t>tree,  </a:t>
            </a:r>
            <a:r>
              <a:rPr dirty="0" sz="2800" spc="-5">
                <a:latin typeface="Lucida Sans Unicode"/>
                <a:cs typeface="Lucida Sans Unicode"/>
              </a:rPr>
              <a:t>trees with one element, two elements,</a:t>
            </a:r>
            <a:r>
              <a:rPr dirty="0" sz="2800" spc="120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…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1475105" marR="2399030" indent="-914400">
              <a:lnSpc>
                <a:spcPts val="214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if(q.right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!=</a:t>
            </a:r>
            <a:r>
              <a:rPr dirty="0" sz="16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1806" y="2477770"/>
            <a:ext cx="3600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142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99451" y="27619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8526144" y="902335"/>
          <a:ext cx="451484" cy="2389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53"/>
              </a:tblGrid>
              <a:tr h="449072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4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56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12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1475105" marR="2399030" indent="-914400">
              <a:lnSpc>
                <a:spcPts val="214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1806" y="2477770"/>
            <a:ext cx="3600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142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99451" y="27619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526144" y="1357757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526144" y="185331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26144" y="2348864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526144" y="2844419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964548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32494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526144" y="908685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26144" y="3284982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417814" y="3030904"/>
            <a:ext cx="368935" cy="717550"/>
          </a:xfrm>
          <a:custGeom>
            <a:avLst/>
            <a:gdLst/>
            <a:ahLst/>
            <a:cxnLst/>
            <a:rect l="l" t="t" r="r" b="b"/>
            <a:pathLst>
              <a:path w="368934" h="717550">
                <a:moveTo>
                  <a:pt x="0" y="632156"/>
                </a:moveTo>
                <a:lnTo>
                  <a:pt x="1015" y="717373"/>
                </a:lnTo>
                <a:lnTo>
                  <a:pt x="68579" y="665430"/>
                </a:lnTo>
                <a:lnTo>
                  <a:pt x="64915" y="663652"/>
                </a:lnTo>
                <a:lnTo>
                  <a:pt x="35940" y="663652"/>
                </a:lnTo>
                <a:lnTo>
                  <a:pt x="21589" y="656794"/>
                </a:lnTo>
                <a:lnTo>
                  <a:pt x="27152" y="645330"/>
                </a:lnTo>
                <a:lnTo>
                  <a:pt x="0" y="632156"/>
                </a:lnTo>
                <a:close/>
              </a:path>
              <a:path w="368934" h="717550">
                <a:moveTo>
                  <a:pt x="27152" y="645330"/>
                </a:moveTo>
                <a:lnTo>
                  <a:pt x="21589" y="656794"/>
                </a:lnTo>
                <a:lnTo>
                  <a:pt x="35940" y="663652"/>
                </a:lnTo>
                <a:lnTo>
                  <a:pt x="41462" y="652273"/>
                </a:lnTo>
                <a:lnTo>
                  <a:pt x="27152" y="645330"/>
                </a:lnTo>
                <a:close/>
              </a:path>
              <a:path w="368934" h="717550">
                <a:moveTo>
                  <a:pt x="41462" y="652273"/>
                </a:moveTo>
                <a:lnTo>
                  <a:pt x="35940" y="663652"/>
                </a:lnTo>
                <a:lnTo>
                  <a:pt x="64915" y="663652"/>
                </a:lnTo>
                <a:lnTo>
                  <a:pt x="41462" y="652273"/>
                </a:lnTo>
                <a:close/>
              </a:path>
              <a:path w="368934" h="717550">
                <a:moveTo>
                  <a:pt x="307558" y="67413"/>
                </a:moveTo>
                <a:lnTo>
                  <a:pt x="27152" y="645330"/>
                </a:lnTo>
                <a:lnTo>
                  <a:pt x="41462" y="652273"/>
                </a:lnTo>
                <a:lnTo>
                  <a:pt x="321873" y="74345"/>
                </a:lnTo>
                <a:lnTo>
                  <a:pt x="314070" y="72340"/>
                </a:lnTo>
                <a:lnTo>
                  <a:pt x="307558" y="67413"/>
                </a:lnTo>
                <a:close/>
              </a:path>
              <a:path w="368934" h="717550">
                <a:moveTo>
                  <a:pt x="367941" y="34621"/>
                </a:moveTo>
                <a:lnTo>
                  <a:pt x="323468" y="34621"/>
                </a:lnTo>
                <a:lnTo>
                  <a:pt x="337819" y="41479"/>
                </a:lnTo>
                <a:lnTo>
                  <a:pt x="321873" y="74345"/>
                </a:lnTo>
                <a:lnTo>
                  <a:pt x="364870" y="54687"/>
                </a:lnTo>
                <a:lnTo>
                  <a:pt x="368702" y="40032"/>
                </a:lnTo>
                <a:lnTo>
                  <a:pt x="367941" y="34621"/>
                </a:lnTo>
                <a:close/>
              </a:path>
              <a:path w="368934" h="717550">
                <a:moveTo>
                  <a:pt x="323468" y="34621"/>
                </a:moveTo>
                <a:lnTo>
                  <a:pt x="307558" y="67413"/>
                </a:lnTo>
                <a:lnTo>
                  <a:pt x="314070" y="72340"/>
                </a:lnTo>
                <a:lnTo>
                  <a:pt x="321873" y="74345"/>
                </a:lnTo>
                <a:lnTo>
                  <a:pt x="337819" y="41479"/>
                </a:lnTo>
                <a:lnTo>
                  <a:pt x="323468" y="34621"/>
                </a:lnTo>
                <a:close/>
              </a:path>
              <a:path w="368934" h="717550">
                <a:moveTo>
                  <a:pt x="332583" y="0"/>
                </a:moveTo>
                <a:lnTo>
                  <a:pt x="318150" y="2061"/>
                </a:lnTo>
                <a:lnTo>
                  <a:pt x="305552" y="9386"/>
                </a:lnTo>
                <a:lnTo>
                  <a:pt x="296417" y="21413"/>
                </a:lnTo>
                <a:lnTo>
                  <a:pt x="292586" y="36067"/>
                </a:lnTo>
                <a:lnTo>
                  <a:pt x="294624" y="50544"/>
                </a:lnTo>
                <a:lnTo>
                  <a:pt x="301972" y="63186"/>
                </a:lnTo>
                <a:lnTo>
                  <a:pt x="307558" y="67413"/>
                </a:lnTo>
                <a:lnTo>
                  <a:pt x="323468" y="34621"/>
                </a:lnTo>
                <a:lnTo>
                  <a:pt x="367941" y="34621"/>
                </a:lnTo>
                <a:lnTo>
                  <a:pt x="366664" y="25556"/>
                </a:lnTo>
                <a:lnTo>
                  <a:pt x="359316" y="12914"/>
                </a:lnTo>
                <a:lnTo>
                  <a:pt x="347217" y="3760"/>
                </a:lnTo>
                <a:lnTo>
                  <a:pt x="332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1475105" marR="2399030" indent="-914400">
              <a:lnSpc>
                <a:spcPts val="214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if(q.left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!=</a:t>
            </a:r>
            <a:r>
              <a:rPr dirty="0" sz="16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1806" y="2477770"/>
            <a:ext cx="3600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142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99451" y="276199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526144" y="1357757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526144" y="185331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26144" y="2348864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526144" y="2844419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964548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32494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526144" y="908685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26144" y="3284982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417814" y="3030904"/>
            <a:ext cx="368935" cy="717550"/>
          </a:xfrm>
          <a:custGeom>
            <a:avLst/>
            <a:gdLst/>
            <a:ahLst/>
            <a:cxnLst/>
            <a:rect l="l" t="t" r="r" b="b"/>
            <a:pathLst>
              <a:path w="368934" h="717550">
                <a:moveTo>
                  <a:pt x="0" y="632156"/>
                </a:moveTo>
                <a:lnTo>
                  <a:pt x="1015" y="717373"/>
                </a:lnTo>
                <a:lnTo>
                  <a:pt x="68579" y="665430"/>
                </a:lnTo>
                <a:lnTo>
                  <a:pt x="64915" y="663652"/>
                </a:lnTo>
                <a:lnTo>
                  <a:pt x="35940" y="663652"/>
                </a:lnTo>
                <a:lnTo>
                  <a:pt x="21589" y="656794"/>
                </a:lnTo>
                <a:lnTo>
                  <a:pt x="27152" y="645330"/>
                </a:lnTo>
                <a:lnTo>
                  <a:pt x="0" y="632156"/>
                </a:lnTo>
                <a:close/>
              </a:path>
              <a:path w="368934" h="717550">
                <a:moveTo>
                  <a:pt x="27152" y="645330"/>
                </a:moveTo>
                <a:lnTo>
                  <a:pt x="21589" y="656794"/>
                </a:lnTo>
                <a:lnTo>
                  <a:pt x="35940" y="663652"/>
                </a:lnTo>
                <a:lnTo>
                  <a:pt x="41462" y="652273"/>
                </a:lnTo>
                <a:lnTo>
                  <a:pt x="27152" y="645330"/>
                </a:lnTo>
                <a:close/>
              </a:path>
              <a:path w="368934" h="717550">
                <a:moveTo>
                  <a:pt x="41462" y="652273"/>
                </a:moveTo>
                <a:lnTo>
                  <a:pt x="35940" y="663652"/>
                </a:lnTo>
                <a:lnTo>
                  <a:pt x="64915" y="663652"/>
                </a:lnTo>
                <a:lnTo>
                  <a:pt x="41462" y="652273"/>
                </a:lnTo>
                <a:close/>
              </a:path>
              <a:path w="368934" h="717550">
                <a:moveTo>
                  <a:pt x="307558" y="67413"/>
                </a:moveTo>
                <a:lnTo>
                  <a:pt x="27152" y="645330"/>
                </a:lnTo>
                <a:lnTo>
                  <a:pt x="41462" y="652273"/>
                </a:lnTo>
                <a:lnTo>
                  <a:pt x="321873" y="74345"/>
                </a:lnTo>
                <a:lnTo>
                  <a:pt x="314070" y="72340"/>
                </a:lnTo>
                <a:lnTo>
                  <a:pt x="307558" y="67413"/>
                </a:lnTo>
                <a:close/>
              </a:path>
              <a:path w="368934" h="717550">
                <a:moveTo>
                  <a:pt x="367941" y="34621"/>
                </a:moveTo>
                <a:lnTo>
                  <a:pt x="323468" y="34621"/>
                </a:lnTo>
                <a:lnTo>
                  <a:pt x="337819" y="41479"/>
                </a:lnTo>
                <a:lnTo>
                  <a:pt x="321873" y="74345"/>
                </a:lnTo>
                <a:lnTo>
                  <a:pt x="364870" y="54687"/>
                </a:lnTo>
                <a:lnTo>
                  <a:pt x="368702" y="40032"/>
                </a:lnTo>
                <a:lnTo>
                  <a:pt x="367941" y="34621"/>
                </a:lnTo>
                <a:close/>
              </a:path>
              <a:path w="368934" h="717550">
                <a:moveTo>
                  <a:pt x="323468" y="34621"/>
                </a:moveTo>
                <a:lnTo>
                  <a:pt x="307558" y="67413"/>
                </a:lnTo>
                <a:lnTo>
                  <a:pt x="314070" y="72340"/>
                </a:lnTo>
                <a:lnTo>
                  <a:pt x="321873" y="74345"/>
                </a:lnTo>
                <a:lnTo>
                  <a:pt x="337819" y="41479"/>
                </a:lnTo>
                <a:lnTo>
                  <a:pt x="323468" y="34621"/>
                </a:lnTo>
                <a:close/>
              </a:path>
              <a:path w="368934" h="717550">
                <a:moveTo>
                  <a:pt x="332583" y="0"/>
                </a:moveTo>
                <a:lnTo>
                  <a:pt x="318150" y="2061"/>
                </a:lnTo>
                <a:lnTo>
                  <a:pt x="305552" y="9386"/>
                </a:lnTo>
                <a:lnTo>
                  <a:pt x="296417" y="21413"/>
                </a:lnTo>
                <a:lnTo>
                  <a:pt x="292586" y="36067"/>
                </a:lnTo>
                <a:lnTo>
                  <a:pt x="294624" y="50544"/>
                </a:lnTo>
                <a:lnTo>
                  <a:pt x="301972" y="63186"/>
                </a:lnTo>
                <a:lnTo>
                  <a:pt x="307558" y="67413"/>
                </a:lnTo>
                <a:lnTo>
                  <a:pt x="323468" y="34621"/>
                </a:lnTo>
                <a:lnTo>
                  <a:pt x="367941" y="34621"/>
                </a:lnTo>
                <a:lnTo>
                  <a:pt x="366664" y="25556"/>
                </a:lnTo>
                <a:lnTo>
                  <a:pt x="359316" y="12914"/>
                </a:lnTo>
                <a:lnTo>
                  <a:pt x="347217" y="3760"/>
                </a:lnTo>
                <a:lnTo>
                  <a:pt x="332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164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131946"/>
            <a:ext cx="297815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q =</a:t>
            </a:r>
            <a:r>
              <a:rPr dirty="0" sz="1600" spc="-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1806" y="247040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02169" y="3079369"/>
            <a:ext cx="20383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52843" y="336346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26144" y="1357757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526144" y="185331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526144" y="2348864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26144" y="2844419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964548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32494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526144" y="908685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526144" y="3284982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417814" y="3030904"/>
            <a:ext cx="368935" cy="717550"/>
          </a:xfrm>
          <a:custGeom>
            <a:avLst/>
            <a:gdLst/>
            <a:ahLst/>
            <a:cxnLst/>
            <a:rect l="l" t="t" r="r" b="b"/>
            <a:pathLst>
              <a:path w="368934" h="717550">
                <a:moveTo>
                  <a:pt x="0" y="632156"/>
                </a:moveTo>
                <a:lnTo>
                  <a:pt x="1015" y="717373"/>
                </a:lnTo>
                <a:lnTo>
                  <a:pt x="68579" y="665430"/>
                </a:lnTo>
                <a:lnTo>
                  <a:pt x="64915" y="663652"/>
                </a:lnTo>
                <a:lnTo>
                  <a:pt x="35940" y="663652"/>
                </a:lnTo>
                <a:lnTo>
                  <a:pt x="21589" y="656794"/>
                </a:lnTo>
                <a:lnTo>
                  <a:pt x="27152" y="645330"/>
                </a:lnTo>
                <a:lnTo>
                  <a:pt x="0" y="632156"/>
                </a:lnTo>
                <a:close/>
              </a:path>
              <a:path w="368934" h="717550">
                <a:moveTo>
                  <a:pt x="27152" y="645330"/>
                </a:moveTo>
                <a:lnTo>
                  <a:pt x="21589" y="656794"/>
                </a:lnTo>
                <a:lnTo>
                  <a:pt x="35940" y="663652"/>
                </a:lnTo>
                <a:lnTo>
                  <a:pt x="41462" y="652273"/>
                </a:lnTo>
                <a:lnTo>
                  <a:pt x="27152" y="645330"/>
                </a:lnTo>
                <a:close/>
              </a:path>
              <a:path w="368934" h="717550">
                <a:moveTo>
                  <a:pt x="41462" y="652273"/>
                </a:moveTo>
                <a:lnTo>
                  <a:pt x="35940" y="663652"/>
                </a:lnTo>
                <a:lnTo>
                  <a:pt x="64915" y="663652"/>
                </a:lnTo>
                <a:lnTo>
                  <a:pt x="41462" y="652273"/>
                </a:lnTo>
                <a:close/>
              </a:path>
              <a:path w="368934" h="717550">
                <a:moveTo>
                  <a:pt x="307558" y="67413"/>
                </a:moveTo>
                <a:lnTo>
                  <a:pt x="27152" y="645330"/>
                </a:lnTo>
                <a:lnTo>
                  <a:pt x="41462" y="652273"/>
                </a:lnTo>
                <a:lnTo>
                  <a:pt x="321873" y="74345"/>
                </a:lnTo>
                <a:lnTo>
                  <a:pt x="314070" y="72340"/>
                </a:lnTo>
                <a:lnTo>
                  <a:pt x="307558" y="67413"/>
                </a:lnTo>
                <a:close/>
              </a:path>
              <a:path w="368934" h="717550">
                <a:moveTo>
                  <a:pt x="367941" y="34621"/>
                </a:moveTo>
                <a:lnTo>
                  <a:pt x="323468" y="34621"/>
                </a:lnTo>
                <a:lnTo>
                  <a:pt x="337819" y="41479"/>
                </a:lnTo>
                <a:lnTo>
                  <a:pt x="321873" y="74345"/>
                </a:lnTo>
                <a:lnTo>
                  <a:pt x="364870" y="54687"/>
                </a:lnTo>
                <a:lnTo>
                  <a:pt x="368702" y="40032"/>
                </a:lnTo>
                <a:lnTo>
                  <a:pt x="367941" y="34621"/>
                </a:lnTo>
                <a:close/>
              </a:path>
              <a:path w="368934" h="717550">
                <a:moveTo>
                  <a:pt x="323468" y="34621"/>
                </a:moveTo>
                <a:lnTo>
                  <a:pt x="307558" y="67413"/>
                </a:lnTo>
                <a:lnTo>
                  <a:pt x="314070" y="72340"/>
                </a:lnTo>
                <a:lnTo>
                  <a:pt x="321873" y="74345"/>
                </a:lnTo>
                <a:lnTo>
                  <a:pt x="337819" y="41479"/>
                </a:lnTo>
                <a:lnTo>
                  <a:pt x="323468" y="34621"/>
                </a:lnTo>
                <a:close/>
              </a:path>
              <a:path w="368934" h="717550">
                <a:moveTo>
                  <a:pt x="332583" y="0"/>
                </a:moveTo>
                <a:lnTo>
                  <a:pt x="318150" y="2061"/>
                </a:lnTo>
                <a:lnTo>
                  <a:pt x="305552" y="9386"/>
                </a:lnTo>
                <a:lnTo>
                  <a:pt x="296417" y="21413"/>
                </a:lnTo>
                <a:lnTo>
                  <a:pt x="292586" y="36067"/>
                </a:lnTo>
                <a:lnTo>
                  <a:pt x="294624" y="50544"/>
                </a:lnTo>
                <a:lnTo>
                  <a:pt x="301972" y="63186"/>
                </a:lnTo>
                <a:lnTo>
                  <a:pt x="307558" y="67413"/>
                </a:lnTo>
                <a:lnTo>
                  <a:pt x="323468" y="34621"/>
                </a:lnTo>
                <a:lnTo>
                  <a:pt x="367941" y="34621"/>
                </a:lnTo>
                <a:lnTo>
                  <a:pt x="366664" y="25556"/>
                </a:lnTo>
                <a:lnTo>
                  <a:pt x="359316" y="12914"/>
                </a:lnTo>
                <a:lnTo>
                  <a:pt x="347217" y="3760"/>
                </a:lnTo>
                <a:lnTo>
                  <a:pt x="332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164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while(q.right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!=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p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&amp;&amp;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q.left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!= p)</a:t>
            </a:r>
            <a:r>
              <a:rPr dirty="0" sz="1600" spc="114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131946"/>
            <a:ext cx="297815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1806" y="247040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02169" y="3079369"/>
            <a:ext cx="20383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52843" y="336346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26144" y="1357757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526144" y="185331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526144" y="2348864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26144" y="2844419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964548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32494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526144" y="908685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526144" y="3284982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417814" y="3030904"/>
            <a:ext cx="368935" cy="717550"/>
          </a:xfrm>
          <a:custGeom>
            <a:avLst/>
            <a:gdLst/>
            <a:ahLst/>
            <a:cxnLst/>
            <a:rect l="l" t="t" r="r" b="b"/>
            <a:pathLst>
              <a:path w="368934" h="717550">
                <a:moveTo>
                  <a:pt x="0" y="632156"/>
                </a:moveTo>
                <a:lnTo>
                  <a:pt x="1015" y="717373"/>
                </a:lnTo>
                <a:lnTo>
                  <a:pt x="68579" y="665430"/>
                </a:lnTo>
                <a:lnTo>
                  <a:pt x="64915" y="663652"/>
                </a:lnTo>
                <a:lnTo>
                  <a:pt x="35940" y="663652"/>
                </a:lnTo>
                <a:lnTo>
                  <a:pt x="21589" y="656794"/>
                </a:lnTo>
                <a:lnTo>
                  <a:pt x="27152" y="645330"/>
                </a:lnTo>
                <a:lnTo>
                  <a:pt x="0" y="632156"/>
                </a:lnTo>
                <a:close/>
              </a:path>
              <a:path w="368934" h="717550">
                <a:moveTo>
                  <a:pt x="27152" y="645330"/>
                </a:moveTo>
                <a:lnTo>
                  <a:pt x="21589" y="656794"/>
                </a:lnTo>
                <a:lnTo>
                  <a:pt x="35940" y="663652"/>
                </a:lnTo>
                <a:lnTo>
                  <a:pt x="41462" y="652273"/>
                </a:lnTo>
                <a:lnTo>
                  <a:pt x="27152" y="645330"/>
                </a:lnTo>
                <a:close/>
              </a:path>
              <a:path w="368934" h="717550">
                <a:moveTo>
                  <a:pt x="41462" y="652273"/>
                </a:moveTo>
                <a:lnTo>
                  <a:pt x="35940" y="663652"/>
                </a:lnTo>
                <a:lnTo>
                  <a:pt x="64915" y="663652"/>
                </a:lnTo>
                <a:lnTo>
                  <a:pt x="41462" y="652273"/>
                </a:lnTo>
                <a:close/>
              </a:path>
              <a:path w="368934" h="717550">
                <a:moveTo>
                  <a:pt x="307558" y="67413"/>
                </a:moveTo>
                <a:lnTo>
                  <a:pt x="27152" y="645330"/>
                </a:lnTo>
                <a:lnTo>
                  <a:pt x="41462" y="652273"/>
                </a:lnTo>
                <a:lnTo>
                  <a:pt x="321873" y="74345"/>
                </a:lnTo>
                <a:lnTo>
                  <a:pt x="314070" y="72340"/>
                </a:lnTo>
                <a:lnTo>
                  <a:pt x="307558" y="67413"/>
                </a:lnTo>
                <a:close/>
              </a:path>
              <a:path w="368934" h="717550">
                <a:moveTo>
                  <a:pt x="367941" y="34621"/>
                </a:moveTo>
                <a:lnTo>
                  <a:pt x="323468" y="34621"/>
                </a:lnTo>
                <a:lnTo>
                  <a:pt x="337819" y="41479"/>
                </a:lnTo>
                <a:lnTo>
                  <a:pt x="321873" y="74345"/>
                </a:lnTo>
                <a:lnTo>
                  <a:pt x="364870" y="54687"/>
                </a:lnTo>
                <a:lnTo>
                  <a:pt x="368702" y="40032"/>
                </a:lnTo>
                <a:lnTo>
                  <a:pt x="367941" y="34621"/>
                </a:lnTo>
                <a:close/>
              </a:path>
              <a:path w="368934" h="717550">
                <a:moveTo>
                  <a:pt x="323468" y="34621"/>
                </a:moveTo>
                <a:lnTo>
                  <a:pt x="307558" y="67413"/>
                </a:lnTo>
                <a:lnTo>
                  <a:pt x="314070" y="72340"/>
                </a:lnTo>
                <a:lnTo>
                  <a:pt x="321873" y="74345"/>
                </a:lnTo>
                <a:lnTo>
                  <a:pt x="337819" y="41479"/>
                </a:lnTo>
                <a:lnTo>
                  <a:pt x="323468" y="34621"/>
                </a:lnTo>
                <a:close/>
              </a:path>
              <a:path w="368934" h="717550">
                <a:moveTo>
                  <a:pt x="332583" y="0"/>
                </a:moveTo>
                <a:lnTo>
                  <a:pt x="318150" y="2061"/>
                </a:lnTo>
                <a:lnTo>
                  <a:pt x="305552" y="9386"/>
                </a:lnTo>
                <a:lnTo>
                  <a:pt x="296417" y="21413"/>
                </a:lnTo>
                <a:lnTo>
                  <a:pt x="292586" y="36067"/>
                </a:lnTo>
                <a:lnTo>
                  <a:pt x="294624" y="50544"/>
                </a:lnTo>
                <a:lnTo>
                  <a:pt x="301972" y="63186"/>
                </a:lnTo>
                <a:lnTo>
                  <a:pt x="307558" y="67413"/>
                </a:lnTo>
                <a:lnTo>
                  <a:pt x="323468" y="34621"/>
                </a:lnTo>
                <a:lnTo>
                  <a:pt x="367941" y="34621"/>
                </a:lnTo>
                <a:lnTo>
                  <a:pt x="366664" y="25556"/>
                </a:lnTo>
                <a:lnTo>
                  <a:pt x="359316" y="12914"/>
                </a:lnTo>
                <a:lnTo>
                  <a:pt x="347217" y="3760"/>
                </a:lnTo>
                <a:lnTo>
                  <a:pt x="332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164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131946"/>
            <a:ext cx="297815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if(q.right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!=</a:t>
            </a:r>
            <a:r>
              <a:rPr dirty="0" sz="16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1806" y="247040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02169" y="3079369"/>
            <a:ext cx="20383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52843" y="336346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26144" y="1357757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526144" y="185331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526144" y="2348864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26144" y="2844419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964548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32494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526144" y="908685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526144" y="3284982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417814" y="3030904"/>
            <a:ext cx="368935" cy="717550"/>
          </a:xfrm>
          <a:custGeom>
            <a:avLst/>
            <a:gdLst/>
            <a:ahLst/>
            <a:cxnLst/>
            <a:rect l="l" t="t" r="r" b="b"/>
            <a:pathLst>
              <a:path w="368934" h="717550">
                <a:moveTo>
                  <a:pt x="0" y="632156"/>
                </a:moveTo>
                <a:lnTo>
                  <a:pt x="1015" y="717373"/>
                </a:lnTo>
                <a:lnTo>
                  <a:pt x="68579" y="665430"/>
                </a:lnTo>
                <a:lnTo>
                  <a:pt x="64915" y="663652"/>
                </a:lnTo>
                <a:lnTo>
                  <a:pt x="35940" y="663652"/>
                </a:lnTo>
                <a:lnTo>
                  <a:pt x="21589" y="656794"/>
                </a:lnTo>
                <a:lnTo>
                  <a:pt x="27152" y="645330"/>
                </a:lnTo>
                <a:lnTo>
                  <a:pt x="0" y="632156"/>
                </a:lnTo>
                <a:close/>
              </a:path>
              <a:path w="368934" h="717550">
                <a:moveTo>
                  <a:pt x="27152" y="645330"/>
                </a:moveTo>
                <a:lnTo>
                  <a:pt x="21589" y="656794"/>
                </a:lnTo>
                <a:lnTo>
                  <a:pt x="35940" y="663652"/>
                </a:lnTo>
                <a:lnTo>
                  <a:pt x="41462" y="652273"/>
                </a:lnTo>
                <a:lnTo>
                  <a:pt x="27152" y="645330"/>
                </a:lnTo>
                <a:close/>
              </a:path>
              <a:path w="368934" h="717550">
                <a:moveTo>
                  <a:pt x="41462" y="652273"/>
                </a:moveTo>
                <a:lnTo>
                  <a:pt x="35940" y="663652"/>
                </a:lnTo>
                <a:lnTo>
                  <a:pt x="64915" y="663652"/>
                </a:lnTo>
                <a:lnTo>
                  <a:pt x="41462" y="652273"/>
                </a:lnTo>
                <a:close/>
              </a:path>
              <a:path w="368934" h="717550">
                <a:moveTo>
                  <a:pt x="307558" y="67413"/>
                </a:moveTo>
                <a:lnTo>
                  <a:pt x="27152" y="645330"/>
                </a:lnTo>
                <a:lnTo>
                  <a:pt x="41462" y="652273"/>
                </a:lnTo>
                <a:lnTo>
                  <a:pt x="321873" y="74345"/>
                </a:lnTo>
                <a:lnTo>
                  <a:pt x="314070" y="72340"/>
                </a:lnTo>
                <a:lnTo>
                  <a:pt x="307558" y="67413"/>
                </a:lnTo>
                <a:close/>
              </a:path>
              <a:path w="368934" h="717550">
                <a:moveTo>
                  <a:pt x="367941" y="34621"/>
                </a:moveTo>
                <a:lnTo>
                  <a:pt x="323468" y="34621"/>
                </a:lnTo>
                <a:lnTo>
                  <a:pt x="337819" y="41479"/>
                </a:lnTo>
                <a:lnTo>
                  <a:pt x="321873" y="74345"/>
                </a:lnTo>
                <a:lnTo>
                  <a:pt x="364870" y="54687"/>
                </a:lnTo>
                <a:lnTo>
                  <a:pt x="368702" y="40032"/>
                </a:lnTo>
                <a:lnTo>
                  <a:pt x="367941" y="34621"/>
                </a:lnTo>
                <a:close/>
              </a:path>
              <a:path w="368934" h="717550">
                <a:moveTo>
                  <a:pt x="323468" y="34621"/>
                </a:moveTo>
                <a:lnTo>
                  <a:pt x="307558" y="67413"/>
                </a:lnTo>
                <a:lnTo>
                  <a:pt x="314070" y="72340"/>
                </a:lnTo>
                <a:lnTo>
                  <a:pt x="321873" y="74345"/>
                </a:lnTo>
                <a:lnTo>
                  <a:pt x="337819" y="41479"/>
                </a:lnTo>
                <a:lnTo>
                  <a:pt x="323468" y="34621"/>
                </a:lnTo>
                <a:close/>
              </a:path>
              <a:path w="368934" h="717550">
                <a:moveTo>
                  <a:pt x="332583" y="0"/>
                </a:moveTo>
                <a:lnTo>
                  <a:pt x="318150" y="2061"/>
                </a:lnTo>
                <a:lnTo>
                  <a:pt x="305552" y="9386"/>
                </a:lnTo>
                <a:lnTo>
                  <a:pt x="296417" y="21413"/>
                </a:lnTo>
                <a:lnTo>
                  <a:pt x="292586" y="36067"/>
                </a:lnTo>
                <a:lnTo>
                  <a:pt x="294624" y="50544"/>
                </a:lnTo>
                <a:lnTo>
                  <a:pt x="301972" y="63186"/>
                </a:lnTo>
                <a:lnTo>
                  <a:pt x="307558" y="67413"/>
                </a:lnTo>
                <a:lnTo>
                  <a:pt x="323468" y="34621"/>
                </a:lnTo>
                <a:lnTo>
                  <a:pt x="367941" y="34621"/>
                </a:lnTo>
                <a:lnTo>
                  <a:pt x="366664" y="25556"/>
                </a:lnTo>
                <a:lnTo>
                  <a:pt x="359316" y="12914"/>
                </a:lnTo>
                <a:lnTo>
                  <a:pt x="347217" y="3760"/>
                </a:lnTo>
                <a:lnTo>
                  <a:pt x="332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164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131946"/>
            <a:ext cx="297815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if(q.left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!=</a:t>
            </a:r>
            <a:r>
              <a:rPr dirty="0" sz="16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1806" y="247040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02169" y="3079369"/>
            <a:ext cx="20383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52843" y="336346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26144" y="1357757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526144" y="1853310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526144" y="2348864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26144" y="2844419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964548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32494" y="902335"/>
            <a:ext cx="0" cy="2389505"/>
          </a:xfrm>
          <a:custGeom>
            <a:avLst/>
            <a:gdLst/>
            <a:ahLst/>
            <a:cxnLst/>
            <a:rect l="l" t="t" r="r" b="b"/>
            <a:pathLst>
              <a:path w="0" h="2389504">
                <a:moveTo>
                  <a:pt x="0" y="0"/>
                </a:moveTo>
                <a:lnTo>
                  <a:pt x="0" y="238899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526144" y="908685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526144" y="3284982"/>
            <a:ext cx="445134" cy="0"/>
          </a:xfrm>
          <a:custGeom>
            <a:avLst/>
            <a:gdLst/>
            <a:ahLst/>
            <a:cxnLst/>
            <a:rect l="l" t="t" r="r" b="b"/>
            <a:pathLst>
              <a:path w="445134" h="0">
                <a:moveTo>
                  <a:pt x="0" y="0"/>
                </a:moveTo>
                <a:lnTo>
                  <a:pt x="4447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417814" y="3030904"/>
            <a:ext cx="368935" cy="717550"/>
          </a:xfrm>
          <a:custGeom>
            <a:avLst/>
            <a:gdLst/>
            <a:ahLst/>
            <a:cxnLst/>
            <a:rect l="l" t="t" r="r" b="b"/>
            <a:pathLst>
              <a:path w="368934" h="717550">
                <a:moveTo>
                  <a:pt x="0" y="632156"/>
                </a:moveTo>
                <a:lnTo>
                  <a:pt x="1015" y="717373"/>
                </a:lnTo>
                <a:lnTo>
                  <a:pt x="68579" y="665430"/>
                </a:lnTo>
                <a:lnTo>
                  <a:pt x="64915" y="663652"/>
                </a:lnTo>
                <a:lnTo>
                  <a:pt x="35940" y="663652"/>
                </a:lnTo>
                <a:lnTo>
                  <a:pt x="21589" y="656794"/>
                </a:lnTo>
                <a:lnTo>
                  <a:pt x="27152" y="645330"/>
                </a:lnTo>
                <a:lnTo>
                  <a:pt x="0" y="632156"/>
                </a:lnTo>
                <a:close/>
              </a:path>
              <a:path w="368934" h="717550">
                <a:moveTo>
                  <a:pt x="27152" y="645330"/>
                </a:moveTo>
                <a:lnTo>
                  <a:pt x="21589" y="656794"/>
                </a:lnTo>
                <a:lnTo>
                  <a:pt x="35940" y="663652"/>
                </a:lnTo>
                <a:lnTo>
                  <a:pt x="41462" y="652273"/>
                </a:lnTo>
                <a:lnTo>
                  <a:pt x="27152" y="645330"/>
                </a:lnTo>
                <a:close/>
              </a:path>
              <a:path w="368934" h="717550">
                <a:moveTo>
                  <a:pt x="41462" y="652273"/>
                </a:moveTo>
                <a:lnTo>
                  <a:pt x="35940" y="663652"/>
                </a:lnTo>
                <a:lnTo>
                  <a:pt x="64915" y="663652"/>
                </a:lnTo>
                <a:lnTo>
                  <a:pt x="41462" y="652273"/>
                </a:lnTo>
                <a:close/>
              </a:path>
              <a:path w="368934" h="717550">
                <a:moveTo>
                  <a:pt x="307558" y="67413"/>
                </a:moveTo>
                <a:lnTo>
                  <a:pt x="27152" y="645330"/>
                </a:lnTo>
                <a:lnTo>
                  <a:pt x="41462" y="652273"/>
                </a:lnTo>
                <a:lnTo>
                  <a:pt x="321873" y="74345"/>
                </a:lnTo>
                <a:lnTo>
                  <a:pt x="314070" y="72340"/>
                </a:lnTo>
                <a:lnTo>
                  <a:pt x="307558" y="67413"/>
                </a:lnTo>
                <a:close/>
              </a:path>
              <a:path w="368934" h="717550">
                <a:moveTo>
                  <a:pt x="367941" y="34621"/>
                </a:moveTo>
                <a:lnTo>
                  <a:pt x="323468" y="34621"/>
                </a:lnTo>
                <a:lnTo>
                  <a:pt x="337819" y="41479"/>
                </a:lnTo>
                <a:lnTo>
                  <a:pt x="321873" y="74345"/>
                </a:lnTo>
                <a:lnTo>
                  <a:pt x="364870" y="54687"/>
                </a:lnTo>
                <a:lnTo>
                  <a:pt x="368702" y="40032"/>
                </a:lnTo>
                <a:lnTo>
                  <a:pt x="367941" y="34621"/>
                </a:lnTo>
                <a:close/>
              </a:path>
              <a:path w="368934" h="717550">
                <a:moveTo>
                  <a:pt x="323468" y="34621"/>
                </a:moveTo>
                <a:lnTo>
                  <a:pt x="307558" y="67413"/>
                </a:lnTo>
                <a:lnTo>
                  <a:pt x="314070" y="72340"/>
                </a:lnTo>
                <a:lnTo>
                  <a:pt x="321873" y="74345"/>
                </a:lnTo>
                <a:lnTo>
                  <a:pt x="337819" y="41479"/>
                </a:lnTo>
                <a:lnTo>
                  <a:pt x="323468" y="34621"/>
                </a:lnTo>
                <a:close/>
              </a:path>
              <a:path w="368934" h="717550">
                <a:moveTo>
                  <a:pt x="332583" y="0"/>
                </a:moveTo>
                <a:lnTo>
                  <a:pt x="318150" y="2061"/>
                </a:lnTo>
                <a:lnTo>
                  <a:pt x="305552" y="9386"/>
                </a:lnTo>
                <a:lnTo>
                  <a:pt x="296417" y="21413"/>
                </a:lnTo>
                <a:lnTo>
                  <a:pt x="292586" y="36067"/>
                </a:lnTo>
                <a:lnTo>
                  <a:pt x="294624" y="50544"/>
                </a:lnTo>
                <a:lnTo>
                  <a:pt x="301972" y="63186"/>
                </a:lnTo>
                <a:lnTo>
                  <a:pt x="307558" y="67413"/>
                </a:lnTo>
                <a:lnTo>
                  <a:pt x="323468" y="34621"/>
                </a:lnTo>
                <a:lnTo>
                  <a:pt x="367941" y="34621"/>
                </a:lnTo>
                <a:lnTo>
                  <a:pt x="366664" y="25556"/>
                </a:lnTo>
                <a:lnTo>
                  <a:pt x="359316" y="12914"/>
                </a:lnTo>
                <a:lnTo>
                  <a:pt x="347217" y="3760"/>
                </a:lnTo>
                <a:lnTo>
                  <a:pt x="332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1475105" marR="2399030" indent="-914400">
              <a:lnSpc>
                <a:spcPts val="214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42969"/>
            <a:ext cx="434721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q 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stack.pop();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// Go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right</a:t>
            </a:r>
            <a:r>
              <a:rPr dirty="0" sz="1600" spc="2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1806" y="247040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150" y="3098291"/>
            <a:ext cx="203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35568" y="338251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8526144" y="902335"/>
          <a:ext cx="451484" cy="2389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53"/>
              </a:tblGrid>
              <a:tr h="449072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4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56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1475105" marR="2352040" indent="-914400">
              <a:lnSpc>
                <a:spcPts val="2140"/>
              </a:lnSpc>
              <a:spcBef>
                <a:spcPts val="90"/>
              </a:spcBef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while(q.right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!=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p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&amp;&amp;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q.left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!= p)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5023866"/>
            <a:ext cx="94869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1806" y="247040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150" y="3098291"/>
            <a:ext cx="203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35568" y="338251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8526144" y="902335"/>
          <a:ext cx="451484" cy="2389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53"/>
              </a:tblGrid>
              <a:tr h="449072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4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56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004" y="1459798"/>
            <a:ext cx="6633209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</a:pP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Non-recursive version of findparent </a:t>
            </a:r>
            <a:r>
              <a:rPr dirty="0" sz="1600" spc="-5">
                <a:solidFill>
                  <a:srgbClr val="00AF50"/>
                </a:solidFill>
                <a:latin typeface="Times New Roman"/>
                <a:cs typeface="Times New Roman"/>
              </a:rPr>
              <a:t>–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uses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pre-order</a:t>
            </a:r>
            <a:r>
              <a:rPr dirty="0" sz="1600" spc="-1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traversal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p, 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5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Stack is used to store the right pointers of</a:t>
            </a:r>
            <a:r>
              <a:rPr dirty="0" sz="1600" spc="2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nodes</a:t>
            </a:r>
            <a:endParaRPr sz="1600">
              <a:latin typeface="SimSun"/>
              <a:cs typeface="SimSun"/>
            </a:endParaRPr>
          </a:p>
          <a:p>
            <a:pPr marL="560705" marR="362585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LinkStack&lt;BTNode&lt;T&gt;&gt; stack 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600" spc="-5">
                <a:latin typeface="SimSun"/>
                <a:cs typeface="SimSun"/>
              </a:rPr>
              <a:t>LinkStack&lt;BTNode&lt;T&gt;&gt;(); 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</a:t>
            </a:r>
            <a:endParaRPr sz="1600">
              <a:latin typeface="SimSun"/>
              <a:cs typeface="SimSun"/>
            </a:endParaRPr>
          </a:p>
          <a:p>
            <a:pPr marL="1475105" marR="2399030" indent="-914400">
              <a:lnSpc>
                <a:spcPts val="214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while</a:t>
            </a:r>
            <a:r>
              <a:rPr dirty="0" sz="1600">
                <a:latin typeface="SimSun"/>
                <a:cs typeface="SimSun"/>
              </a:rPr>
              <a:t>(q.right </a:t>
            </a:r>
            <a:r>
              <a:rPr dirty="0" sz="1600" spc="-5">
                <a:latin typeface="SimSun"/>
                <a:cs typeface="SimSun"/>
              </a:rPr>
              <a:t>!= p &amp;&amp; </a:t>
            </a:r>
            <a:r>
              <a:rPr dirty="0" sz="1600">
                <a:latin typeface="SimSun"/>
                <a:cs typeface="SimSun"/>
              </a:rPr>
              <a:t>q.left != </a:t>
            </a:r>
            <a:r>
              <a:rPr dirty="0" sz="1600" spc="-5">
                <a:latin typeface="SimSun"/>
                <a:cs typeface="SimSun"/>
              </a:rPr>
              <a:t>p)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(q.right !=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SimSun"/>
                <a:cs typeface="SimSun"/>
              </a:rPr>
              <a:t>stack.push(q.right);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42969"/>
            <a:ext cx="4293870" cy="105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(q.left !=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q =</a:t>
            </a:r>
            <a:r>
              <a:rPr dirty="0" sz="1600" spc="-8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q.left;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stack.pop();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// Go right</a:t>
            </a:r>
            <a:r>
              <a:rPr dirty="0" sz="1600" spc="-7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here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5023866"/>
            <a:ext cx="95123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600" spc="-8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5564835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1806" y="247040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894956" y="5089905"/>
            <a:ext cx="1972310" cy="52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5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1266190" algn="l"/>
              </a:tabLst>
            </a:pPr>
            <a:r>
              <a:rPr dirty="0" sz="1400" b="1">
                <a:latin typeface="Lucida Sans Unicode"/>
                <a:cs typeface="Lucida Sans Unicode"/>
              </a:rPr>
              <a:t>p</a:t>
            </a:r>
            <a:r>
              <a:rPr dirty="0" sz="1400" spc="-2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= current,	t =</a:t>
            </a:r>
            <a:r>
              <a:rPr dirty="0" sz="1400" spc="-12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150" y="3098291"/>
            <a:ext cx="203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35568" y="338251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88734" y="3898772"/>
            <a:ext cx="1640839" cy="2842895"/>
          </a:xfrm>
          <a:custGeom>
            <a:avLst/>
            <a:gdLst/>
            <a:ahLst/>
            <a:cxnLst/>
            <a:rect l="l" t="t" r="r" b="b"/>
            <a:pathLst>
              <a:path w="1640840" h="2842895">
                <a:moveTo>
                  <a:pt x="12700" y="2730995"/>
                </a:moveTo>
                <a:lnTo>
                  <a:pt x="7365" y="2733992"/>
                </a:lnTo>
                <a:lnTo>
                  <a:pt x="1904" y="2736989"/>
                </a:lnTo>
                <a:lnTo>
                  <a:pt x="0" y="2743758"/>
                </a:lnTo>
                <a:lnTo>
                  <a:pt x="3048" y="2749118"/>
                </a:lnTo>
                <a:lnTo>
                  <a:pt x="55499" y="2842690"/>
                </a:lnTo>
                <a:lnTo>
                  <a:pt x="68755" y="2820835"/>
                </a:lnTo>
                <a:lnTo>
                  <a:pt x="66928" y="2820835"/>
                </a:lnTo>
                <a:lnTo>
                  <a:pt x="44703" y="2820454"/>
                </a:lnTo>
                <a:lnTo>
                  <a:pt x="45456" y="2779321"/>
                </a:lnTo>
                <a:lnTo>
                  <a:pt x="22478" y="2738247"/>
                </a:lnTo>
                <a:lnTo>
                  <a:pt x="19430" y="2732900"/>
                </a:lnTo>
                <a:lnTo>
                  <a:pt x="12700" y="2730995"/>
                </a:lnTo>
                <a:close/>
              </a:path>
              <a:path w="1640840" h="2842895">
                <a:moveTo>
                  <a:pt x="45456" y="2779321"/>
                </a:moveTo>
                <a:lnTo>
                  <a:pt x="44703" y="2820454"/>
                </a:lnTo>
                <a:lnTo>
                  <a:pt x="66928" y="2820835"/>
                </a:lnTo>
                <a:lnTo>
                  <a:pt x="67026" y="2815209"/>
                </a:lnTo>
                <a:lnTo>
                  <a:pt x="65531" y="2815209"/>
                </a:lnTo>
                <a:lnTo>
                  <a:pt x="46354" y="2814878"/>
                </a:lnTo>
                <a:lnTo>
                  <a:pt x="56232" y="2798584"/>
                </a:lnTo>
                <a:lnTo>
                  <a:pt x="45456" y="2779321"/>
                </a:lnTo>
                <a:close/>
              </a:path>
              <a:path w="1640840" h="2842895">
                <a:moveTo>
                  <a:pt x="102107" y="2732532"/>
                </a:moveTo>
                <a:lnTo>
                  <a:pt x="95376" y="2734208"/>
                </a:lnTo>
                <a:lnTo>
                  <a:pt x="92075" y="2739453"/>
                </a:lnTo>
                <a:lnTo>
                  <a:pt x="67638" y="2779767"/>
                </a:lnTo>
                <a:lnTo>
                  <a:pt x="66928" y="2820835"/>
                </a:lnTo>
                <a:lnTo>
                  <a:pt x="68755" y="2820835"/>
                </a:lnTo>
                <a:lnTo>
                  <a:pt x="114299" y="2745727"/>
                </a:lnTo>
                <a:lnTo>
                  <a:pt x="112649" y="2738894"/>
                </a:lnTo>
                <a:lnTo>
                  <a:pt x="107441" y="2735719"/>
                </a:lnTo>
                <a:lnTo>
                  <a:pt x="102107" y="2732532"/>
                </a:lnTo>
                <a:close/>
              </a:path>
              <a:path w="1640840" h="2842895">
                <a:moveTo>
                  <a:pt x="56232" y="2798584"/>
                </a:moveTo>
                <a:lnTo>
                  <a:pt x="46354" y="2814878"/>
                </a:lnTo>
                <a:lnTo>
                  <a:pt x="65531" y="2815209"/>
                </a:lnTo>
                <a:lnTo>
                  <a:pt x="56232" y="2798584"/>
                </a:lnTo>
                <a:close/>
              </a:path>
              <a:path w="1640840" h="2842895">
                <a:moveTo>
                  <a:pt x="67638" y="2779767"/>
                </a:moveTo>
                <a:lnTo>
                  <a:pt x="56232" y="2798584"/>
                </a:lnTo>
                <a:lnTo>
                  <a:pt x="65531" y="2815209"/>
                </a:lnTo>
                <a:lnTo>
                  <a:pt x="67026" y="2815209"/>
                </a:lnTo>
                <a:lnTo>
                  <a:pt x="67638" y="2779767"/>
                </a:lnTo>
                <a:close/>
              </a:path>
              <a:path w="1640840" h="2842895">
                <a:moveTo>
                  <a:pt x="1639696" y="0"/>
                </a:moveTo>
                <a:lnTo>
                  <a:pt x="1564766" y="4190"/>
                </a:lnTo>
                <a:lnTo>
                  <a:pt x="1489456" y="16509"/>
                </a:lnTo>
                <a:lnTo>
                  <a:pt x="1451990" y="25526"/>
                </a:lnTo>
                <a:lnTo>
                  <a:pt x="1414653" y="36702"/>
                </a:lnTo>
                <a:lnTo>
                  <a:pt x="1377441" y="49656"/>
                </a:lnTo>
                <a:lnTo>
                  <a:pt x="1340231" y="64388"/>
                </a:lnTo>
                <a:lnTo>
                  <a:pt x="1303400" y="81025"/>
                </a:lnTo>
                <a:lnTo>
                  <a:pt x="1266697" y="99568"/>
                </a:lnTo>
                <a:lnTo>
                  <a:pt x="1230121" y="119760"/>
                </a:lnTo>
                <a:lnTo>
                  <a:pt x="1193799" y="141604"/>
                </a:lnTo>
                <a:lnTo>
                  <a:pt x="1157732" y="165226"/>
                </a:lnTo>
                <a:lnTo>
                  <a:pt x="1121917" y="190500"/>
                </a:lnTo>
                <a:lnTo>
                  <a:pt x="1086485" y="217296"/>
                </a:lnTo>
                <a:lnTo>
                  <a:pt x="1051179" y="245871"/>
                </a:lnTo>
                <a:lnTo>
                  <a:pt x="1016254" y="275844"/>
                </a:lnTo>
                <a:lnTo>
                  <a:pt x="981710" y="307466"/>
                </a:lnTo>
                <a:lnTo>
                  <a:pt x="913638" y="374776"/>
                </a:lnTo>
                <a:lnTo>
                  <a:pt x="846963" y="448056"/>
                </a:lnTo>
                <a:lnTo>
                  <a:pt x="781938" y="526669"/>
                </a:lnTo>
                <a:lnTo>
                  <a:pt x="718565" y="610488"/>
                </a:lnTo>
                <a:lnTo>
                  <a:pt x="657351" y="699262"/>
                </a:lnTo>
                <a:lnTo>
                  <a:pt x="598042" y="792607"/>
                </a:lnTo>
                <a:lnTo>
                  <a:pt x="541019" y="890396"/>
                </a:lnTo>
                <a:lnTo>
                  <a:pt x="486283" y="992251"/>
                </a:lnTo>
                <a:lnTo>
                  <a:pt x="434086" y="1098169"/>
                </a:lnTo>
                <a:lnTo>
                  <a:pt x="384429" y="1207515"/>
                </a:lnTo>
                <a:lnTo>
                  <a:pt x="337692" y="1320419"/>
                </a:lnTo>
                <a:lnTo>
                  <a:pt x="293750" y="1436242"/>
                </a:lnTo>
                <a:lnTo>
                  <a:pt x="252857" y="1554988"/>
                </a:lnTo>
                <a:lnTo>
                  <a:pt x="215264" y="1676400"/>
                </a:lnTo>
                <a:lnTo>
                  <a:pt x="180974" y="1800021"/>
                </a:lnTo>
                <a:lnTo>
                  <a:pt x="150113" y="1925777"/>
                </a:lnTo>
                <a:lnTo>
                  <a:pt x="122936" y="2053272"/>
                </a:lnTo>
                <a:lnTo>
                  <a:pt x="99567" y="2182482"/>
                </a:lnTo>
                <a:lnTo>
                  <a:pt x="80137" y="2312847"/>
                </a:lnTo>
                <a:lnTo>
                  <a:pt x="64642" y="2444343"/>
                </a:lnTo>
                <a:lnTo>
                  <a:pt x="53466" y="2576626"/>
                </a:lnTo>
                <a:lnTo>
                  <a:pt x="46736" y="2709392"/>
                </a:lnTo>
                <a:lnTo>
                  <a:pt x="45456" y="2779321"/>
                </a:lnTo>
                <a:lnTo>
                  <a:pt x="56232" y="2798584"/>
                </a:lnTo>
                <a:lnTo>
                  <a:pt x="67638" y="2779767"/>
                </a:lnTo>
                <a:lnTo>
                  <a:pt x="68834" y="2710522"/>
                </a:lnTo>
                <a:lnTo>
                  <a:pt x="75564" y="2578493"/>
                </a:lnTo>
                <a:lnTo>
                  <a:pt x="86740" y="2446934"/>
                </a:lnTo>
                <a:lnTo>
                  <a:pt x="102107" y="2316111"/>
                </a:lnTo>
                <a:lnTo>
                  <a:pt x="121412" y="2186444"/>
                </a:lnTo>
                <a:lnTo>
                  <a:pt x="144653" y="2057908"/>
                </a:lnTo>
                <a:lnTo>
                  <a:pt x="171704" y="1931073"/>
                </a:lnTo>
                <a:lnTo>
                  <a:pt x="202437" y="1805952"/>
                </a:lnTo>
                <a:lnTo>
                  <a:pt x="236473" y="1682877"/>
                </a:lnTo>
                <a:lnTo>
                  <a:pt x="273938" y="1562227"/>
                </a:lnTo>
                <a:lnTo>
                  <a:pt x="314579" y="1444117"/>
                </a:lnTo>
                <a:lnTo>
                  <a:pt x="358139" y="1328927"/>
                </a:lnTo>
                <a:lnTo>
                  <a:pt x="404748" y="1216787"/>
                </a:lnTo>
                <a:lnTo>
                  <a:pt x="454024" y="1107947"/>
                </a:lnTo>
                <a:lnTo>
                  <a:pt x="505967" y="1002791"/>
                </a:lnTo>
                <a:lnTo>
                  <a:pt x="560196" y="901572"/>
                </a:lnTo>
                <a:lnTo>
                  <a:pt x="616838" y="804544"/>
                </a:lnTo>
                <a:lnTo>
                  <a:pt x="675639" y="711834"/>
                </a:lnTo>
                <a:lnTo>
                  <a:pt x="736345" y="623951"/>
                </a:lnTo>
                <a:lnTo>
                  <a:pt x="798957" y="540893"/>
                </a:lnTo>
                <a:lnTo>
                  <a:pt x="863345" y="462914"/>
                </a:lnTo>
                <a:lnTo>
                  <a:pt x="929259" y="390651"/>
                </a:lnTo>
                <a:lnTo>
                  <a:pt x="996568" y="323850"/>
                </a:lnTo>
                <a:lnTo>
                  <a:pt x="1030732" y="292734"/>
                </a:lnTo>
                <a:lnTo>
                  <a:pt x="1065148" y="263144"/>
                </a:lnTo>
                <a:lnTo>
                  <a:pt x="1099819" y="235076"/>
                </a:lnTo>
                <a:lnTo>
                  <a:pt x="1134744" y="208660"/>
                </a:lnTo>
                <a:lnTo>
                  <a:pt x="1169923" y="183769"/>
                </a:lnTo>
                <a:lnTo>
                  <a:pt x="1205357" y="160654"/>
                </a:lnTo>
                <a:lnTo>
                  <a:pt x="1240789" y="139191"/>
                </a:lnTo>
                <a:lnTo>
                  <a:pt x="1276604" y="119379"/>
                </a:lnTo>
                <a:lnTo>
                  <a:pt x="1312544" y="101345"/>
                </a:lnTo>
                <a:lnTo>
                  <a:pt x="1348486" y="85089"/>
                </a:lnTo>
                <a:lnTo>
                  <a:pt x="1384681" y="70612"/>
                </a:lnTo>
                <a:lnTo>
                  <a:pt x="1420875" y="58038"/>
                </a:lnTo>
                <a:lnTo>
                  <a:pt x="1493646" y="38353"/>
                </a:lnTo>
                <a:lnTo>
                  <a:pt x="1566544" y="26288"/>
                </a:lnTo>
                <a:lnTo>
                  <a:pt x="1640332" y="22225"/>
                </a:lnTo>
                <a:lnTo>
                  <a:pt x="16396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8526144" y="902335"/>
          <a:ext cx="451484" cy="2389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53"/>
              </a:tblGrid>
              <a:tr h="449072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5554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563">
                <a:tc>
                  <a:txBody>
                    <a:bodyPr/>
                    <a:lstStyle/>
                    <a:p>
                      <a:pPr/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12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49469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445514"/>
            <a:ext cx="1464310" cy="3397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u="sng">
                <a:solidFill>
                  <a:srgbClr val="000000"/>
                </a:solidFill>
              </a:rPr>
              <a:t>Operations:</a:t>
            </a:r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35940" y="1822196"/>
            <a:ext cx="187960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 b="1">
                <a:solidFill>
                  <a:srgbClr val="2CA1BE"/>
                </a:solidFill>
                <a:latin typeface="Lucida Sans Unicode"/>
                <a:cs typeface="Lucida Sans Unicode"/>
              </a:rPr>
              <a:t>1.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44" y="1739646"/>
            <a:ext cx="7457440" cy="38658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60"/>
              </a:lnSpc>
            </a:pPr>
            <a:r>
              <a:rPr dirty="0" sz="2000" b="1">
                <a:latin typeface="Lucida Sans Unicode"/>
                <a:cs typeface="Lucida Sans Unicode"/>
              </a:rPr>
              <a:t>Method </a:t>
            </a:r>
            <a:r>
              <a:rPr dirty="0" sz="2000" spc="-5">
                <a:latin typeface="Lucida Sans Unicode"/>
                <a:cs typeface="Lucida Sans Unicode"/>
              </a:rPr>
              <a:t>Traverse (Order</a:t>
            </a:r>
            <a:r>
              <a:rPr dirty="0" sz="2000" spc="-105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ord)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2325"/>
              </a:lnSpc>
            </a:pPr>
            <a:r>
              <a:rPr dirty="0" sz="2000" b="1">
                <a:latin typeface="Lucida Sans Unicode"/>
                <a:cs typeface="Lucida Sans Unicode"/>
              </a:rPr>
              <a:t>requires: </a:t>
            </a:r>
            <a:r>
              <a:rPr dirty="0" sz="2000" spc="-5">
                <a:latin typeface="Lucida Sans Unicode"/>
                <a:cs typeface="Lucida Sans Unicode"/>
              </a:rPr>
              <a:t>Binary Tree (BT) is </a:t>
            </a:r>
            <a:r>
              <a:rPr dirty="0" sz="2000">
                <a:latin typeface="Lucida Sans Unicode"/>
                <a:cs typeface="Lucida Sans Unicode"/>
              </a:rPr>
              <a:t>not</a:t>
            </a:r>
            <a:r>
              <a:rPr dirty="0" sz="2000" spc="-65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empty.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2320"/>
              </a:lnSpc>
            </a:pPr>
            <a:r>
              <a:rPr dirty="0" sz="2000" b="1">
                <a:latin typeface="Lucida Sans Unicode"/>
                <a:cs typeface="Lucida Sans Unicode"/>
              </a:rPr>
              <a:t>input:</a:t>
            </a:r>
            <a:r>
              <a:rPr dirty="0" sz="2000" spc="-130" b="1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ord.</a:t>
            </a:r>
            <a:endParaRPr sz="2000">
              <a:latin typeface="Lucida Sans Unicode"/>
              <a:cs typeface="Lucida Sans Unicode"/>
            </a:endParaRPr>
          </a:p>
          <a:p>
            <a:pPr marL="12700" marR="79375">
              <a:lnSpc>
                <a:spcPts val="1920"/>
              </a:lnSpc>
              <a:spcBef>
                <a:spcPts val="420"/>
              </a:spcBef>
            </a:pPr>
            <a:r>
              <a:rPr dirty="0" sz="2000" b="1">
                <a:latin typeface="Lucida Sans Unicode"/>
                <a:cs typeface="Lucida Sans Unicode"/>
              </a:rPr>
              <a:t>results: </a:t>
            </a:r>
            <a:r>
              <a:rPr dirty="0" sz="2000">
                <a:latin typeface="Lucida Sans Unicode"/>
                <a:cs typeface="Lucida Sans Unicode"/>
              </a:rPr>
              <a:t>Each </a:t>
            </a:r>
            <a:r>
              <a:rPr dirty="0" sz="2000" spc="-5">
                <a:latin typeface="Lucida Sans Unicode"/>
                <a:cs typeface="Lucida Sans Unicode"/>
              </a:rPr>
              <a:t>element in </a:t>
            </a:r>
            <a:r>
              <a:rPr dirty="0" sz="2000">
                <a:latin typeface="Lucida Sans Unicode"/>
                <a:cs typeface="Lucida Sans Unicode"/>
              </a:rPr>
              <a:t>the </a:t>
            </a:r>
            <a:r>
              <a:rPr dirty="0" sz="2000" spc="-5">
                <a:latin typeface="Lucida Sans Unicode"/>
                <a:cs typeface="Lucida Sans Unicode"/>
              </a:rPr>
              <a:t>tree is processed exactly once  by </a:t>
            </a:r>
            <a:r>
              <a:rPr dirty="0" sz="2000">
                <a:latin typeface="Lucida Sans Unicode"/>
                <a:cs typeface="Lucida Sans Unicode"/>
              </a:rPr>
              <a:t>a user supplied </a:t>
            </a:r>
            <a:r>
              <a:rPr dirty="0" sz="2000" spc="-5">
                <a:latin typeface="Lucida Sans Unicode"/>
                <a:cs typeface="Lucida Sans Unicode"/>
              </a:rPr>
              <a:t>procedure. </a:t>
            </a:r>
            <a:r>
              <a:rPr dirty="0" sz="2000">
                <a:latin typeface="Lucida Sans Unicode"/>
                <a:cs typeface="Lucida Sans Unicode"/>
              </a:rPr>
              <a:t>The </a:t>
            </a:r>
            <a:r>
              <a:rPr dirty="0" sz="2000" spc="-5">
                <a:latin typeface="Lucida Sans Unicode"/>
                <a:cs typeface="Lucida Sans Unicode"/>
              </a:rPr>
              <a:t>order in </a:t>
            </a:r>
            <a:r>
              <a:rPr dirty="0" sz="2000">
                <a:latin typeface="Lucida Sans Unicode"/>
                <a:cs typeface="Lucida Sans Unicode"/>
              </a:rPr>
              <a:t>which nodes </a:t>
            </a:r>
            <a:r>
              <a:rPr dirty="0" sz="2000" spc="-5">
                <a:latin typeface="Lucida Sans Unicode"/>
                <a:cs typeface="Lucida Sans Unicode"/>
              </a:rPr>
              <a:t>are  processed depends </a:t>
            </a:r>
            <a:r>
              <a:rPr dirty="0" sz="2000" spc="5">
                <a:latin typeface="Lucida Sans Unicode"/>
                <a:cs typeface="Lucida Sans Unicode"/>
              </a:rPr>
              <a:t>on </a:t>
            </a:r>
            <a:r>
              <a:rPr dirty="0" sz="2000">
                <a:latin typeface="Lucida Sans Unicode"/>
                <a:cs typeface="Lucida Sans Unicode"/>
              </a:rPr>
              <a:t>the </a:t>
            </a:r>
            <a:r>
              <a:rPr dirty="0" sz="2000" spc="-5">
                <a:latin typeface="Lucida Sans Unicode"/>
                <a:cs typeface="Lucida Sans Unicode"/>
              </a:rPr>
              <a:t>value of ord (Order </a:t>
            </a:r>
            <a:r>
              <a:rPr dirty="0" sz="2000">
                <a:latin typeface="Lucida Sans Unicode"/>
                <a:cs typeface="Lucida Sans Unicode"/>
              </a:rPr>
              <a:t>= </a:t>
            </a:r>
            <a:r>
              <a:rPr dirty="0" sz="2000" spc="-5">
                <a:latin typeface="Lucida Sans Unicode"/>
                <a:cs typeface="Lucida Sans Unicode"/>
              </a:rPr>
              <a:t>{</a:t>
            </a:r>
            <a:r>
              <a:rPr dirty="0" sz="2000" spc="-5" u="sng">
                <a:latin typeface="Lucida Sans Unicode"/>
                <a:cs typeface="Lucida Sans Unicode"/>
              </a:rPr>
              <a:t>preorder</a:t>
            </a:r>
            <a:r>
              <a:rPr dirty="0" sz="2000" spc="-5">
                <a:latin typeface="Lucida Sans Unicode"/>
                <a:cs typeface="Lucida Sans Unicode"/>
              </a:rPr>
              <a:t>,  </a:t>
            </a:r>
            <a:r>
              <a:rPr dirty="0" sz="2000" spc="-5" u="sng">
                <a:latin typeface="Lucida Sans Unicode"/>
                <a:cs typeface="Lucida Sans Unicode"/>
              </a:rPr>
              <a:t>postorder</a:t>
            </a:r>
            <a:r>
              <a:rPr dirty="0" sz="2000" spc="-5">
                <a:latin typeface="Lucida Sans Unicode"/>
                <a:cs typeface="Lucida Sans Unicode"/>
              </a:rPr>
              <a:t>,</a:t>
            </a:r>
            <a:r>
              <a:rPr dirty="0" sz="2000" spc="-75">
                <a:latin typeface="Lucida Sans Unicode"/>
                <a:cs typeface="Lucida Sans Unicode"/>
              </a:rPr>
              <a:t> </a:t>
            </a:r>
            <a:r>
              <a:rPr dirty="0" sz="2000" spc="-5" u="sng">
                <a:latin typeface="Lucida Sans Unicode"/>
                <a:cs typeface="Lucida Sans Unicode"/>
              </a:rPr>
              <a:t>inorder</a:t>
            </a:r>
            <a:r>
              <a:rPr dirty="0" sz="2000" spc="-5">
                <a:latin typeface="Lucida Sans Unicode"/>
                <a:cs typeface="Lucida Sans Unicode"/>
              </a:rPr>
              <a:t>})</a:t>
            </a:r>
            <a:endParaRPr sz="2000">
              <a:latin typeface="Lucida Sans Unicode"/>
              <a:cs typeface="Lucida Sans Unicode"/>
            </a:endParaRPr>
          </a:p>
          <a:p>
            <a:pPr marL="12700" marR="94615">
              <a:lnSpc>
                <a:spcPct val="80000"/>
              </a:lnSpc>
              <a:spcBef>
                <a:spcPts val="409"/>
              </a:spcBef>
            </a:pPr>
            <a:r>
              <a:rPr dirty="0" sz="2000" spc="-5" u="sng">
                <a:latin typeface="Lucida Sans Unicode"/>
                <a:cs typeface="Lucida Sans Unicode"/>
              </a:rPr>
              <a:t>preorder</a:t>
            </a:r>
            <a:r>
              <a:rPr dirty="0" sz="2000" spc="-5">
                <a:latin typeface="Lucida Sans Unicode"/>
                <a:cs typeface="Lucida Sans Unicode"/>
              </a:rPr>
              <a:t>: each </a:t>
            </a:r>
            <a:r>
              <a:rPr dirty="0" sz="2000">
                <a:latin typeface="Lucida Sans Unicode"/>
                <a:cs typeface="Lucida Sans Unicode"/>
              </a:rPr>
              <a:t>node </a:t>
            </a:r>
            <a:r>
              <a:rPr dirty="0" sz="2000" spc="-5">
                <a:latin typeface="Lucida Sans Unicode"/>
                <a:cs typeface="Lucida Sans Unicode"/>
              </a:rPr>
              <a:t>processed before any </a:t>
            </a:r>
            <a:r>
              <a:rPr dirty="0" sz="2000">
                <a:latin typeface="Lucida Sans Unicode"/>
                <a:cs typeface="Lucida Sans Unicode"/>
              </a:rPr>
              <a:t>node </a:t>
            </a:r>
            <a:r>
              <a:rPr dirty="0" sz="2000" spc="-5">
                <a:latin typeface="Lucida Sans Unicode"/>
                <a:cs typeface="Lucida Sans Unicode"/>
              </a:rPr>
              <a:t>in either of  its</a:t>
            </a:r>
            <a:r>
              <a:rPr dirty="0" sz="2000" spc="-6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subtrees.</a:t>
            </a:r>
            <a:endParaRPr sz="2000">
              <a:latin typeface="Lucida Sans Unicode"/>
              <a:cs typeface="Lucida Sans Unicode"/>
            </a:endParaRPr>
          </a:p>
          <a:p>
            <a:pPr marL="12700" marR="102235">
              <a:lnSpc>
                <a:spcPts val="1920"/>
              </a:lnSpc>
              <a:spcBef>
                <a:spcPts val="390"/>
              </a:spcBef>
            </a:pPr>
            <a:r>
              <a:rPr dirty="0" sz="2000" spc="-5" u="sng">
                <a:latin typeface="Lucida Sans Unicode"/>
                <a:cs typeface="Lucida Sans Unicode"/>
              </a:rPr>
              <a:t>inorder</a:t>
            </a:r>
            <a:r>
              <a:rPr dirty="0" sz="2000" spc="-5">
                <a:latin typeface="Lucida Sans Unicode"/>
                <a:cs typeface="Lucida Sans Unicode"/>
              </a:rPr>
              <a:t>: each </a:t>
            </a:r>
            <a:r>
              <a:rPr dirty="0" sz="2000">
                <a:latin typeface="Lucida Sans Unicode"/>
                <a:cs typeface="Lucida Sans Unicode"/>
              </a:rPr>
              <a:t>node </a:t>
            </a:r>
            <a:r>
              <a:rPr dirty="0" sz="2000" spc="-5">
                <a:latin typeface="Lucida Sans Unicode"/>
                <a:cs typeface="Lucida Sans Unicode"/>
              </a:rPr>
              <a:t>is processed after all its </a:t>
            </a:r>
            <a:r>
              <a:rPr dirty="0" sz="2000">
                <a:latin typeface="Lucida Sans Unicode"/>
                <a:cs typeface="Lucida Sans Unicode"/>
              </a:rPr>
              <a:t>nodes </a:t>
            </a:r>
            <a:r>
              <a:rPr dirty="0" sz="2000" spc="-5">
                <a:latin typeface="Lucida Sans Unicode"/>
                <a:cs typeface="Lucida Sans Unicode"/>
              </a:rPr>
              <a:t>in its left  </a:t>
            </a:r>
            <a:r>
              <a:rPr dirty="0" sz="2000">
                <a:latin typeface="Lucida Sans Unicode"/>
                <a:cs typeface="Lucida Sans Unicode"/>
              </a:rPr>
              <a:t>subtree </a:t>
            </a:r>
            <a:r>
              <a:rPr dirty="0" sz="2000" spc="-5">
                <a:latin typeface="Lucida Sans Unicode"/>
                <a:cs typeface="Lucida Sans Unicode"/>
              </a:rPr>
              <a:t>and before any </a:t>
            </a:r>
            <a:r>
              <a:rPr dirty="0" sz="2000">
                <a:latin typeface="Lucida Sans Unicode"/>
                <a:cs typeface="Lucida Sans Unicode"/>
              </a:rPr>
              <a:t>node </a:t>
            </a:r>
            <a:r>
              <a:rPr dirty="0" sz="2000" spc="-5">
                <a:latin typeface="Lucida Sans Unicode"/>
                <a:cs typeface="Lucida Sans Unicode"/>
              </a:rPr>
              <a:t>in its right</a:t>
            </a:r>
            <a:r>
              <a:rPr dirty="0" sz="2000" spc="-60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subtree.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2090"/>
              </a:lnSpc>
            </a:pPr>
            <a:r>
              <a:rPr dirty="0" sz="2000" spc="-5" u="sng">
                <a:latin typeface="Lucida Sans Unicode"/>
                <a:cs typeface="Lucida Sans Unicode"/>
              </a:rPr>
              <a:t>postorder</a:t>
            </a:r>
            <a:r>
              <a:rPr dirty="0" sz="2000" spc="-5">
                <a:latin typeface="Lucida Sans Unicode"/>
                <a:cs typeface="Lucida Sans Unicode"/>
              </a:rPr>
              <a:t>: each </a:t>
            </a:r>
            <a:r>
              <a:rPr dirty="0" sz="2000">
                <a:latin typeface="Lucida Sans Unicode"/>
                <a:cs typeface="Lucida Sans Unicode"/>
              </a:rPr>
              <a:t>node </a:t>
            </a:r>
            <a:r>
              <a:rPr dirty="0" sz="2000" spc="-5">
                <a:latin typeface="Lucida Sans Unicode"/>
                <a:cs typeface="Lucida Sans Unicode"/>
              </a:rPr>
              <a:t>is processed after all its </a:t>
            </a:r>
            <a:r>
              <a:rPr dirty="0" sz="2000">
                <a:latin typeface="Lucida Sans Unicode"/>
                <a:cs typeface="Lucida Sans Unicode"/>
              </a:rPr>
              <a:t>nodes </a:t>
            </a:r>
            <a:r>
              <a:rPr dirty="0" sz="2000" spc="-5">
                <a:latin typeface="Lucida Sans Unicode"/>
                <a:cs typeface="Lucida Sans Unicode"/>
              </a:rPr>
              <a:t>in</a:t>
            </a:r>
            <a:r>
              <a:rPr dirty="0" sz="2000" spc="-3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both</a:t>
            </a:r>
            <a:endParaRPr sz="2000">
              <a:latin typeface="Lucida Sans Unicode"/>
              <a:cs typeface="Lucida Sans Unicode"/>
            </a:endParaRPr>
          </a:p>
          <a:p>
            <a:pPr marL="91440" indent="-79375">
              <a:lnSpc>
                <a:spcPts val="2120"/>
              </a:lnSpc>
            </a:pPr>
            <a:r>
              <a:rPr dirty="0" sz="2000">
                <a:latin typeface="Lucida Sans Unicode"/>
                <a:cs typeface="Lucida Sans Unicode"/>
              </a:rPr>
              <a:t>of </a:t>
            </a:r>
            <a:r>
              <a:rPr dirty="0" sz="2000" spc="-5">
                <a:latin typeface="Lucida Sans Unicode"/>
                <a:cs typeface="Lucida Sans Unicode"/>
              </a:rPr>
              <a:t>its</a:t>
            </a:r>
            <a:r>
              <a:rPr dirty="0" sz="2000" spc="-6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subtrees.</a:t>
            </a:r>
            <a:endParaRPr sz="2000">
              <a:latin typeface="Lucida Sans Unicode"/>
              <a:cs typeface="Lucida Sans Unicode"/>
            </a:endParaRPr>
          </a:p>
          <a:p>
            <a:pPr algn="ctr" marR="5586730">
              <a:lnSpc>
                <a:spcPts val="2360"/>
              </a:lnSpc>
            </a:pPr>
            <a:r>
              <a:rPr dirty="0" sz="2000" b="1">
                <a:latin typeface="Lucida Sans Unicode"/>
                <a:cs typeface="Lucida Sans Unicode"/>
              </a:rPr>
              <a:t>output:</a:t>
            </a:r>
            <a:r>
              <a:rPr dirty="0" sz="2000" spc="-110" b="1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none.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5668" y="1753930"/>
            <a:ext cx="5981700" cy="4180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 marR="508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731645">
              <a:lnSpc>
                <a:spcPct val="100000"/>
              </a:lnSpc>
              <a:spcBef>
                <a:spcPts val="25"/>
              </a:spcBef>
              <a:tabLst>
                <a:tab pos="3561079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731645" marR="1379855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731645" marR="991235" indent="-914400">
              <a:lnSpc>
                <a:spcPct val="100600"/>
              </a:lnSpc>
              <a:tabLst>
                <a:tab pos="3561079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731645" marR="88519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algn="ctr" marL="23495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731645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2646680">
              <a:lnSpc>
                <a:spcPct val="100000"/>
              </a:lnSpc>
              <a:spcBef>
                <a:spcPts val="1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2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13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994" y="3967414"/>
            <a:ext cx="4001135" cy="1229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2357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1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43965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BTNode&lt;T&gt; p</a:t>
            </a:r>
            <a:r>
              <a:rPr dirty="0" sz="1600">
                <a:latin typeface="SimSun"/>
                <a:cs typeface="SimSun"/>
              </a:rPr>
              <a:t>,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BTNode&lt;T&gt; t</a:t>
            </a:r>
            <a:r>
              <a:rPr dirty="0" sz="1600" spc="5">
                <a:latin typeface="SimSun"/>
                <a:cs typeface="SimSun"/>
              </a:rPr>
              <a:t>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if(t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</a:t>
            </a:r>
            <a:r>
              <a:rPr dirty="0" sz="1600" spc="-6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49885" indent="-914400">
              <a:lnSpc>
                <a:spcPct val="101299"/>
              </a:lnSpc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if(t.right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null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&amp;&amp;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t.left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else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if(t.right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p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||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t.left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4994" y="3967414"/>
            <a:ext cx="3434079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BTNode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q 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findparent(p, 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528561" y="3081782"/>
            <a:ext cx="203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6408292" y="671702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560"/>
              </a:spcBef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9928" y="3501009"/>
            <a:ext cx="1152525" cy="720090"/>
          </a:xfrm>
          <a:custGeom>
            <a:avLst/>
            <a:gdLst/>
            <a:ahLst/>
            <a:cxnLst/>
            <a:rect l="l" t="t" r="r" b="b"/>
            <a:pathLst>
              <a:path w="1152525" h="720089">
                <a:moveTo>
                  <a:pt x="0" y="720089"/>
                </a:moveTo>
                <a:lnTo>
                  <a:pt x="459231" y="0"/>
                </a:lnTo>
                <a:lnTo>
                  <a:pt x="1152144" y="720089"/>
                </a:lnTo>
                <a:lnTo>
                  <a:pt x="0" y="720089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43965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BTNode&lt;T&gt; p</a:t>
            </a:r>
            <a:r>
              <a:rPr dirty="0" sz="1600">
                <a:latin typeface="SimSun"/>
                <a:cs typeface="SimSun"/>
              </a:rPr>
              <a:t>,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BTNode&lt;T&gt; t</a:t>
            </a:r>
            <a:r>
              <a:rPr dirty="0" sz="1600" spc="5">
                <a:latin typeface="SimSun"/>
                <a:cs typeface="SimSun"/>
              </a:rPr>
              <a:t>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528561" y="3081782"/>
            <a:ext cx="203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7200138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55256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408292" y="671702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560"/>
              </a:spcBef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9928" y="3501009"/>
            <a:ext cx="1152525" cy="720090"/>
          </a:xfrm>
          <a:custGeom>
            <a:avLst/>
            <a:gdLst/>
            <a:ahLst/>
            <a:cxnLst/>
            <a:rect l="l" t="t" r="r" b="b"/>
            <a:pathLst>
              <a:path w="1152525" h="720089">
                <a:moveTo>
                  <a:pt x="0" y="720089"/>
                </a:moveTo>
                <a:lnTo>
                  <a:pt x="459231" y="0"/>
                </a:lnTo>
                <a:lnTo>
                  <a:pt x="1152144" y="720089"/>
                </a:lnTo>
                <a:lnTo>
                  <a:pt x="0" y="720089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if(t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</a:t>
            </a:r>
            <a:r>
              <a:rPr dirty="0" sz="1600" spc="-6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528561" y="3081782"/>
            <a:ext cx="203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7200138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55256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408292" y="671702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560"/>
              </a:spcBef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9928" y="3501009"/>
            <a:ext cx="1152525" cy="720090"/>
          </a:xfrm>
          <a:custGeom>
            <a:avLst/>
            <a:gdLst/>
            <a:ahLst/>
            <a:cxnLst/>
            <a:rect l="l" t="t" r="r" b="b"/>
            <a:pathLst>
              <a:path w="1152525" h="720089">
                <a:moveTo>
                  <a:pt x="0" y="720089"/>
                </a:moveTo>
                <a:lnTo>
                  <a:pt x="459231" y="0"/>
                </a:lnTo>
                <a:lnTo>
                  <a:pt x="1152144" y="720089"/>
                </a:lnTo>
                <a:lnTo>
                  <a:pt x="0" y="720089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49885" indent="-914400">
              <a:lnSpc>
                <a:spcPct val="101299"/>
              </a:lnSpc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if(t.right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null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&amp;&amp;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t.left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528561" y="3081782"/>
            <a:ext cx="203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7200138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55256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408292" y="671702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560"/>
              </a:spcBef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13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472744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44497"/>
            <a:ext cx="7524750" cy="4182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90"/>
              </a:lnSpc>
              <a:tabLst>
                <a:tab pos="268605" algn="l"/>
              </a:tabLst>
            </a:pPr>
            <a:r>
              <a:rPr dirty="0" sz="19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9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latin typeface="Lucida Sans Unicode"/>
                <a:cs typeface="Lucida Sans Unicode"/>
              </a:rPr>
              <a:t>To </a:t>
            </a:r>
            <a:r>
              <a:rPr dirty="0" sz="2800" spc="-10">
                <a:latin typeface="Lucida Sans Unicode"/>
                <a:cs typeface="Lucida Sans Unicode"/>
              </a:rPr>
              <a:t>traverse </a:t>
            </a:r>
            <a:r>
              <a:rPr dirty="0" sz="2800" spc="-5">
                <a:latin typeface="Lucida Sans Unicode"/>
                <a:cs typeface="Lucida Sans Unicode"/>
              </a:rPr>
              <a:t>a </a:t>
            </a:r>
            <a:r>
              <a:rPr dirty="0" sz="2800" spc="-10">
                <a:latin typeface="Lucida Sans Unicode"/>
                <a:cs typeface="Lucida Sans Unicode"/>
              </a:rPr>
              <a:t>tree </a:t>
            </a:r>
            <a:r>
              <a:rPr dirty="0" sz="2800" spc="-5">
                <a:latin typeface="Lucida Sans Unicode"/>
                <a:cs typeface="Lucida Sans Unicode"/>
              </a:rPr>
              <a:t>means </a:t>
            </a:r>
            <a:r>
              <a:rPr dirty="0" sz="2800" spc="-10">
                <a:latin typeface="Lucida Sans Unicode"/>
                <a:cs typeface="Lucida Sans Unicode"/>
              </a:rPr>
              <a:t>to process</a:t>
            </a:r>
            <a:r>
              <a:rPr dirty="0" sz="2800" spc="14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(e.g.</a:t>
            </a:r>
            <a:endParaRPr sz="2800">
              <a:latin typeface="Lucida Sans Unicode"/>
              <a:cs typeface="Lucida Sans Unicode"/>
            </a:endParaRPr>
          </a:p>
          <a:p>
            <a:pPr marL="268605">
              <a:lnSpc>
                <a:spcPts val="3190"/>
              </a:lnSpc>
            </a:pPr>
            <a:r>
              <a:rPr dirty="0" sz="2800" spc="-10">
                <a:latin typeface="Lucida Sans Unicode"/>
                <a:cs typeface="Lucida Sans Unicode"/>
              </a:rPr>
              <a:t>printing </a:t>
            </a:r>
            <a:r>
              <a:rPr dirty="0" sz="2800" spc="-5">
                <a:latin typeface="Lucida Sans Unicode"/>
                <a:cs typeface="Lucida Sans Unicode"/>
              </a:rPr>
              <a:t>it) each </a:t>
            </a:r>
            <a:r>
              <a:rPr dirty="0" sz="2800" spc="-10">
                <a:latin typeface="Lucida Sans Unicode"/>
                <a:cs typeface="Lucida Sans Unicode"/>
              </a:rPr>
              <a:t>element </a:t>
            </a:r>
            <a:r>
              <a:rPr dirty="0" sz="2800" spc="-5">
                <a:latin typeface="Lucida Sans Unicode"/>
                <a:cs typeface="Lucida Sans Unicode"/>
              </a:rPr>
              <a:t>in the</a:t>
            </a:r>
            <a:r>
              <a:rPr dirty="0" sz="2800" spc="9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tree.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ts val="3340"/>
              </a:lnSpc>
              <a:spcBef>
                <a:spcPts val="60"/>
              </a:spcBef>
              <a:tabLst>
                <a:tab pos="268605" algn="l"/>
              </a:tabLst>
            </a:pPr>
            <a:r>
              <a:rPr dirty="0" sz="19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9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800" spc="-10">
                <a:latin typeface="Lucida Sans Unicode"/>
                <a:cs typeface="Lucida Sans Unicode"/>
              </a:rPr>
              <a:t>Tree</a:t>
            </a:r>
            <a:r>
              <a:rPr dirty="0" sz="2800" spc="-4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traversals</a:t>
            </a:r>
            <a:endParaRPr sz="2800">
              <a:latin typeface="Lucida Sans Unicode"/>
              <a:cs typeface="Lucida Sans Unicode"/>
            </a:endParaRPr>
          </a:p>
          <a:p>
            <a:pPr marL="524510" indent="-228600">
              <a:lnSpc>
                <a:spcPts val="334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800" spc="-5">
                <a:latin typeface="Lucida Sans Unicode"/>
                <a:cs typeface="Lucida Sans Unicode"/>
              </a:rPr>
              <a:t>n! ways of traversing a </a:t>
            </a:r>
            <a:r>
              <a:rPr dirty="0" sz="2800" spc="-10">
                <a:latin typeface="Lucida Sans Unicode"/>
                <a:cs typeface="Lucida Sans Unicode"/>
              </a:rPr>
              <a:t>tree </a:t>
            </a:r>
            <a:r>
              <a:rPr dirty="0" sz="2800" spc="-5">
                <a:latin typeface="Lucida Sans Unicode"/>
                <a:cs typeface="Lucida Sans Unicode"/>
              </a:rPr>
              <a:t>of n</a:t>
            </a:r>
            <a:r>
              <a:rPr dirty="0" sz="2800" spc="8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nodes.</a:t>
            </a:r>
            <a:endParaRPr sz="2800">
              <a:latin typeface="Lucida Sans Unicode"/>
              <a:cs typeface="Lucida Sans Unicode"/>
            </a:endParaRPr>
          </a:p>
          <a:p>
            <a:pPr marL="524510" indent="-228600">
              <a:lnSpc>
                <a:spcPts val="3150"/>
              </a:lnSpc>
              <a:spcBef>
                <a:spcPts val="4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800" spc="-5">
                <a:latin typeface="Lucida Sans Unicode"/>
                <a:cs typeface="Lucida Sans Unicode"/>
              </a:rPr>
              <a:t>pre-order, </a:t>
            </a:r>
            <a:r>
              <a:rPr dirty="0" sz="2800" spc="-10">
                <a:latin typeface="Lucida Sans Unicode"/>
                <a:cs typeface="Lucida Sans Unicode"/>
              </a:rPr>
              <a:t>in-order, </a:t>
            </a:r>
            <a:r>
              <a:rPr dirty="0" sz="2800" spc="-5">
                <a:latin typeface="Lucida Sans Unicode"/>
                <a:cs typeface="Lucida Sans Unicode"/>
              </a:rPr>
              <a:t>post-order </a:t>
            </a:r>
            <a:r>
              <a:rPr dirty="0" sz="2800" spc="-10">
                <a:latin typeface="Wingdings"/>
                <a:cs typeface="Wingdings"/>
              </a:rPr>
              <a:t></a:t>
            </a:r>
            <a:r>
              <a:rPr dirty="0" sz="2800" spc="30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three</a:t>
            </a:r>
            <a:endParaRPr sz="2800">
              <a:latin typeface="Lucida Sans Unicode"/>
              <a:cs typeface="Lucida Sans Unicode"/>
            </a:endParaRPr>
          </a:p>
          <a:p>
            <a:pPr marL="524510">
              <a:lnSpc>
                <a:spcPts val="3150"/>
              </a:lnSpc>
            </a:pPr>
            <a:r>
              <a:rPr dirty="0" sz="2800" spc="-5">
                <a:latin typeface="Lucida Sans Unicode"/>
                <a:cs typeface="Lucida Sans Unicode"/>
              </a:rPr>
              <a:t>natural </a:t>
            </a:r>
            <a:r>
              <a:rPr dirty="0" sz="2800" spc="-10">
                <a:latin typeface="Lucida Sans Unicode"/>
                <a:cs typeface="Lucida Sans Unicode"/>
              </a:rPr>
              <a:t>traversals</a:t>
            </a:r>
            <a:r>
              <a:rPr dirty="0" sz="2800" spc="3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orders.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ts val="3340"/>
              </a:lnSpc>
              <a:spcBef>
                <a:spcPts val="70"/>
              </a:spcBef>
              <a:tabLst>
                <a:tab pos="268605" algn="l"/>
              </a:tabLst>
            </a:pPr>
            <a:r>
              <a:rPr dirty="0" sz="190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90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800" spc="-10">
                <a:latin typeface="Lucida Sans Unicode"/>
                <a:cs typeface="Lucida Sans Unicode"/>
              </a:rPr>
              <a:t>List</a:t>
            </a:r>
            <a:r>
              <a:rPr dirty="0" sz="2800" spc="-6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traversals</a:t>
            </a:r>
            <a:endParaRPr sz="2800">
              <a:latin typeface="Lucida Sans Unicode"/>
              <a:cs typeface="Lucida Sans Unicode"/>
            </a:endParaRPr>
          </a:p>
          <a:p>
            <a:pPr marL="524510" indent="-228600">
              <a:lnSpc>
                <a:spcPts val="3340"/>
              </a:lnSpc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800" spc="-5">
                <a:latin typeface="Lucida Sans Unicode"/>
                <a:cs typeface="Lucida Sans Unicode"/>
              </a:rPr>
              <a:t>n! ways of traversing a </a:t>
            </a:r>
            <a:r>
              <a:rPr dirty="0" sz="2800" spc="-10">
                <a:latin typeface="Lucida Sans Unicode"/>
                <a:cs typeface="Lucida Sans Unicode"/>
              </a:rPr>
              <a:t>list </a:t>
            </a:r>
            <a:r>
              <a:rPr dirty="0" sz="2800" spc="-5">
                <a:latin typeface="Lucida Sans Unicode"/>
                <a:cs typeface="Lucida Sans Unicode"/>
              </a:rPr>
              <a:t>of n</a:t>
            </a:r>
            <a:r>
              <a:rPr dirty="0" sz="2800" spc="85">
                <a:latin typeface="Lucida Sans Unicode"/>
                <a:cs typeface="Lucida Sans Unicode"/>
              </a:rPr>
              <a:t> </a:t>
            </a:r>
            <a:r>
              <a:rPr dirty="0" sz="2800" spc="-5">
                <a:latin typeface="Lucida Sans Unicode"/>
                <a:cs typeface="Lucida Sans Unicode"/>
              </a:rPr>
              <a:t>nodes.</a:t>
            </a:r>
            <a:endParaRPr sz="2800">
              <a:latin typeface="Lucida Sans Unicode"/>
              <a:cs typeface="Lucida Sans Unicode"/>
            </a:endParaRPr>
          </a:p>
          <a:p>
            <a:pPr marL="524510" marR="126364" indent="-228600">
              <a:lnSpc>
                <a:spcPts val="2940"/>
              </a:lnSpc>
              <a:spcBef>
                <a:spcPts val="495"/>
              </a:spcBef>
              <a:buClr>
                <a:srgbClr val="2CA1BE"/>
              </a:buClr>
              <a:buFont typeface="Verdana"/>
              <a:buChar char="◦"/>
              <a:tabLst>
                <a:tab pos="525145" algn="l"/>
              </a:tabLst>
            </a:pPr>
            <a:r>
              <a:rPr dirty="0" sz="2800" spc="-5">
                <a:latin typeface="Lucida Sans Unicode"/>
                <a:cs typeface="Lucida Sans Unicode"/>
              </a:rPr>
              <a:t>front-to-back, or back-to-front. </a:t>
            </a:r>
            <a:r>
              <a:rPr dirty="0" sz="2800" spc="-10">
                <a:latin typeface="Wingdings"/>
                <a:cs typeface="Wingdings"/>
              </a:rPr>
              <a:t>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two  </a:t>
            </a:r>
            <a:r>
              <a:rPr dirty="0" sz="2800" spc="-5">
                <a:latin typeface="Lucida Sans Unicode"/>
                <a:cs typeface="Lucida Sans Unicode"/>
              </a:rPr>
              <a:t>natural traversals</a:t>
            </a:r>
            <a:r>
              <a:rPr dirty="0" sz="2800" spc="5">
                <a:latin typeface="Lucida Sans Unicode"/>
                <a:cs typeface="Lucida Sans Unicode"/>
              </a:rPr>
              <a:t> </a:t>
            </a:r>
            <a:r>
              <a:rPr dirty="0" sz="2800" spc="-10">
                <a:latin typeface="Lucida Sans Unicode"/>
                <a:cs typeface="Lucida Sans Unicode"/>
              </a:rPr>
              <a:t>orders.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9928" y="3501009"/>
            <a:ext cx="1152525" cy="720090"/>
          </a:xfrm>
          <a:custGeom>
            <a:avLst/>
            <a:gdLst/>
            <a:ahLst/>
            <a:cxnLst/>
            <a:rect l="l" t="t" r="r" b="b"/>
            <a:pathLst>
              <a:path w="1152525" h="720089">
                <a:moveTo>
                  <a:pt x="0" y="720089"/>
                </a:moveTo>
                <a:lnTo>
                  <a:pt x="459231" y="0"/>
                </a:lnTo>
                <a:lnTo>
                  <a:pt x="1152144" y="720089"/>
                </a:lnTo>
                <a:lnTo>
                  <a:pt x="0" y="720089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600" spc="-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528561" y="3081782"/>
            <a:ext cx="203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7200138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255256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408292" y="671702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560"/>
              </a:spcBef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14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434079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BTNode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q 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findparent(p, 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528561" y="3081782"/>
            <a:ext cx="203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598284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6456679" y="3641597"/>
            <a:ext cx="3511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n</a:t>
            </a:r>
            <a:r>
              <a:rPr dirty="0" sz="1400" spc="5">
                <a:latin typeface="Lucida Sans Unicode"/>
                <a:cs typeface="Lucida Sans Unicode"/>
              </a:rPr>
              <a:t>u</a:t>
            </a:r>
            <a:r>
              <a:rPr dirty="0" sz="1400">
                <a:latin typeface="Lucida Sans Unicode"/>
                <a:cs typeface="Lucida Sans Unicode"/>
              </a:rPr>
              <a:t>ll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if (q !=</a:t>
            </a:r>
            <a:r>
              <a:rPr dirty="0" sz="1600" spc="-2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528561" y="3081782"/>
            <a:ext cx="203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598284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6456679" y="3641597"/>
            <a:ext cx="3511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n</a:t>
            </a:r>
            <a:r>
              <a:rPr dirty="0" sz="1400" spc="5">
                <a:latin typeface="Lucida Sans Unicode"/>
                <a:cs typeface="Lucida Sans Unicode"/>
              </a:rPr>
              <a:t>u</a:t>
            </a:r>
            <a:r>
              <a:rPr dirty="0" sz="1400">
                <a:latin typeface="Lucida Sans Unicode"/>
                <a:cs typeface="Lucida Sans Unicode"/>
              </a:rPr>
              <a:t>ll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79775" y="4951857"/>
            <a:ext cx="3124835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findparent(p,</a:t>
            </a:r>
            <a:r>
              <a:rPr dirty="0" sz="1600" spc="-8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528561" y="3081782"/>
            <a:ext cx="203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Q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98284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456679" y="3641597"/>
            <a:ext cx="35115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Lucida Sans Unicode"/>
                <a:cs typeface="Lucida Sans Unicode"/>
              </a:rPr>
              <a:t>n</a:t>
            </a:r>
            <a:r>
              <a:rPr dirty="0" sz="1400" spc="5">
                <a:latin typeface="Lucida Sans Unicode"/>
                <a:cs typeface="Lucida Sans Unicode"/>
              </a:rPr>
              <a:t>u</a:t>
            </a:r>
            <a:r>
              <a:rPr dirty="0" sz="1400">
                <a:latin typeface="Lucida Sans Unicode"/>
                <a:cs typeface="Lucida Sans Unicode"/>
              </a:rPr>
              <a:t>ll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340345" y="755650"/>
            <a:ext cx="163068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findparent(P,T.Right)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891526" y="592581"/>
            <a:ext cx="153670" cy="151765"/>
          </a:xfrm>
          <a:custGeom>
            <a:avLst/>
            <a:gdLst/>
            <a:ahLst/>
            <a:cxnLst/>
            <a:rect l="l" t="t" r="r" b="b"/>
            <a:pathLst>
              <a:path w="153670" h="151765">
                <a:moveTo>
                  <a:pt x="55752" y="0"/>
                </a:moveTo>
                <a:lnTo>
                  <a:pt x="0" y="58292"/>
                </a:lnTo>
                <a:lnTo>
                  <a:pt x="67055" y="122300"/>
                </a:lnTo>
                <a:lnTo>
                  <a:pt x="39243" y="151383"/>
                </a:lnTo>
                <a:lnTo>
                  <a:pt x="153162" y="148843"/>
                </a:lnTo>
                <a:lnTo>
                  <a:pt x="151272" y="64007"/>
                </a:lnTo>
                <a:lnTo>
                  <a:pt x="122681" y="64007"/>
                </a:lnTo>
                <a:lnTo>
                  <a:pt x="55752" y="0"/>
                </a:lnTo>
                <a:close/>
              </a:path>
              <a:path w="153670" h="151765">
                <a:moveTo>
                  <a:pt x="150622" y="34797"/>
                </a:moveTo>
                <a:lnTo>
                  <a:pt x="122681" y="64007"/>
                </a:lnTo>
                <a:lnTo>
                  <a:pt x="151272" y="64007"/>
                </a:lnTo>
                <a:lnTo>
                  <a:pt x="150622" y="34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52664" y="553719"/>
            <a:ext cx="220345" cy="219710"/>
          </a:xfrm>
          <a:custGeom>
            <a:avLst/>
            <a:gdLst/>
            <a:ahLst/>
            <a:cxnLst/>
            <a:rect l="l" t="t" r="r" b="b"/>
            <a:pathLst>
              <a:path w="220345" h="219709">
                <a:moveTo>
                  <a:pt x="93725" y="0"/>
                </a:moveTo>
                <a:lnTo>
                  <a:pt x="0" y="98043"/>
                </a:lnTo>
                <a:lnTo>
                  <a:pt x="67055" y="162051"/>
                </a:lnTo>
                <a:lnTo>
                  <a:pt x="12318" y="219328"/>
                </a:lnTo>
                <a:lnTo>
                  <a:pt x="220090" y="214502"/>
                </a:lnTo>
                <a:lnTo>
                  <a:pt x="219413" y="184530"/>
                </a:lnTo>
                <a:lnTo>
                  <a:pt x="91185" y="184530"/>
                </a:lnTo>
                <a:lnTo>
                  <a:pt x="113664" y="160908"/>
                </a:lnTo>
                <a:lnTo>
                  <a:pt x="46608" y="96900"/>
                </a:lnTo>
                <a:lnTo>
                  <a:pt x="94741" y="46608"/>
                </a:lnTo>
                <a:lnTo>
                  <a:pt x="142461" y="46608"/>
                </a:lnTo>
                <a:lnTo>
                  <a:pt x="93725" y="0"/>
                </a:lnTo>
                <a:close/>
              </a:path>
              <a:path w="220345" h="219709">
                <a:moveTo>
                  <a:pt x="217210" y="87121"/>
                </a:moveTo>
                <a:lnTo>
                  <a:pt x="184276" y="87121"/>
                </a:lnTo>
                <a:lnTo>
                  <a:pt x="186435" y="182371"/>
                </a:lnTo>
                <a:lnTo>
                  <a:pt x="91185" y="184530"/>
                </a:lnTo>
                <a:lnTo>
                  <a:pt x="219413" y="184530"/>
                </a:lnTo>
                <a:lnTo>
                  <a:pt x="217210" y="87121"/>
                </a:lnTo>
                <a:close/>
              </a:path>
              <a:path w="220345" h="219709">
                <a:moveTo>
                  <a:pt x="95122" y="62102"/>
                </a:moveTo>
                <a:lnTo>
                  <a:pt x="62229" y="96646"/>
                </a:lnTo>
                <a:lnTo>
                  <a:pt x="129158" y="160654"/>
                </a:lnTo>
                <a:lnTo>
                  <a:pt x="117475" y="172846"/>
                </a:lnTo>
                <a:lnTo>
                  <a:pt x="175132" y="171576"/>
                </a:lnTo>
                <a:lnTo>
                  <a:pt x="174906" y="161289"/>
                </a:lnTo>
                <a:lnTo>
                  <a:pt x="143763" y="161289"/>
                </a:lnTo>
                <a:lnTo>
                  <a:pt x="144779" y="160274"/>
                </a:lnTo>
                <a:lnTo>
                  <a:pt x="77724" y="96265"/>
                </a:lnTo>
                <a:lnTo>
                  <a:pt x="95503" y="77724"/>
                </a:lnTo>
                <a:lnTo>
                  <a:pt x="111487" y="77724"/>
                </a:lnTo>
                <a:lnTo>
                  <a:pt x="95122" y="62102"/>
                </a:lnTo>
                <a:close/>
              </a:path>
              <a:path w="220345" h="219709">
                <a:moveTo>
                  <a:pt x="174453" y="140715"/>
                </a:moveTo>
                <a:lnTo>
                  <a:pt x="163449" y="140715"/>
                </a:lnTo>
                <a:lnTo>
                  <a:pt x="163956" y="160781"/>
                </a:lnTo>
                <a:lnTo>
                  <a:pt x="143763" y="161289"/>
                </a:lnTo>
                <a:lnTo>
                  <a:pt x="174906" y="161289"/>
                </a:lnTo>
                <a:lnTo>
                  <a:pt x="174453" y="140715"/>
                </a:lnTo>
                <a:close/>
              </a:path>
              <a:path w="220345" h="219709">
                <a:moveTo>
                  <a:pt x="111487" y="77724"/>
                </a:moveTo>
                <a:lnTo>
                  <a:pt x="95503" y="77724"/>
                </a:lnTo>
                <a:lnTo>
                  <a:pt x="162432" y="141731"/>
                </a:lnTo>
                <a:lnTo>
                  <a:pt x="163449" y="140715"/>
                </a:lnTo>
                <a:lnTo>
                  <a:pt x="174453" y="140715"/>
                </a:lnTo>
                <a:lnTo>
                  <a:pt x="174131" y="126110"/>
                </a:lnTo>
                <a:lnTo>
                  <a:pt x="162178" y="126110"/>
                </a:lnTo>
                <a:lnTo>
                  <a:pt x="111487" y="77724"/>
                </a:lnTo>
                <a:close/>
              </a:path>
              <a:path w="220345" h="219709">
                <a:moveTo>
                  <a:pt x="173862" y="113918"/>
                </a:moveTo>
                <a:lnTo>
                  <a:pt x="162178" y="126110"/>
                </a:lnTo>
                <a:lnTo>
                  <a:pt x="174131" y="126110"/>
                </a:lnTo>
                <a:lnTo>
                  <a:pt x="173862" y="113918"/>
                </a:lnTo>
                <a:close/>
              </a:path>
              <a:path w="220345" h="219709">
                <a:moveTo>
                  <a:pt x="142461" y="46608"/>
                </a:moveTo>
                <a:lnTo>
                  <a:pt x="94741" y="46608"/>
                </a:lnTo>
                <a:lnTo>
                  <a:pt x="161797" y="110616"/>
                </a:lnTo>
                <a:lnTo>
                  <a:pt x="184276" y="87121"/>
                </a:lnTo>
                <a:lnTo>
                  <a:pt x="217210" y="87121"/>
                </a:lnTo>
                <a:lnTo>
                  <a:pt x="216687" y="64007"/>
                </a:lnTo>
                <a:lnTo>
                  <a:pt x="160654" y="64007"/>
                </a:lnTo>
                <a:lnTo>
                  <a:pt x="142461" y="46608"/>
                </a:lnTo>
                <a:close/>
              </a:path>
              <a:path w="220345" h="219709">
                <a:moveTo>
                  <a:pt x="215391" y="6730"/>
                </a:moveTo>
                <a:lnTo>
                  <a:pt x="160654" y="64007"/>
                </a:lnTo>
                <a:lnTo>
                  <a:pt x="216687" y="64007"/>
                </a:lnTo>
                <a:lnTo>
                  <a:pt x="215391" y="67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08342" y="3429000"/>
            <a:ext cx="1835785" cy="1417320"/>
          </a:xfrm>
          <a:custGeom>
            <a:avLst/>
            <a:gdLst/>
            <a:ahLst/>
            <a:cxnLst/>
            <a:rect l="l" t="t" r="r" b="b"/>
            <a:pathLst>
              <a:path w="1835784" h="1417320">
                <a:moveTo>
                  <a:pt x="0" y="1416812"/>
                </a:moveTo>
                <a:lnTo>
                  <a:pt x="921511" y="0"/>
                </a:lnTo>
                <a:lnTo>
                  <a:pt x="1835657" y="1416812"/>
                </a:lnTo>
                <a:lnTo>
                  <a:pt x="0" y="1416812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43965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BTNode&lt;T&gt; p</a:t>
            </a:r>
            <a:r>
              <a:rPr dirty="0" sz="1600">
                <a:latin typeface="SimSun"/>
                <a:cs typeface="SimSun"/>
              </a:rPr>
              <a:t>,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BTNode&lt;T&gt; t</a:t>
            </a:r>
            <a:r>
              <a:rPr dirty="0" sz="1600" spc="5">
                <a:latin typeface="SimSun"/>
                <a:cs typeface="SimSun"/>
              </a:rPr>
              <a:t>)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185150" y="309156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240141" y="337565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340345" y="755650"/>
            <a:ext cx="163068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findparent(P,T.Right)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891526" y="592581"/>
            <a:ext cx="153670" cy="151765"/>
          </a:xfrm>
          <a:custGeom>
            <a:avLst/>
            <a:gdLst/>
            <a:ahLst/>
            <a:cxnLst/>
            <a:rect l="l" t="t" r="r" b="b"/>
            <a:pathLst>
              <a:path w="153670" h="151765">
                <a:moveTo>
                  <a:pt x="55752" y="0"/>
                </a:moveTo>
                <a:lnTo>
                  <a:pt x="0" y="58292"/>
                </a:lnTo>
                <a:lnTo>
                  <a:pt x="67055" y="122300"/>
                </a:lnTo>
                <a:lnTo>
                  <a:pt x="39243" y="151383"/>
                </a:lnTo>
                <a:lnTo>
                  <a:pt x="153162" y="148843"/>
                </a:lnTo>
                <a:lnTo>
                  <a:pt x="151272" y="64007"/>
                </a:lnTo>
                <a:lnTo>
                  <a:pt x="122681" y="64007"/>
                </a:lnTo>
                <a:lnTo>
                  <a:pt x="55752" y="0"/>
                </a:lnTo>
                <a:close/>
              </a:path>
              <a:path w="153670" h="151765">
                <a:moveTo>
                  <a:pt x="150622" y="34797"/>
                </a:moveTo>
                <a:lnTo>
                  <a:pt x="122681" y="64007"/>
                </a:lnTo>
                <a:lnTo>
                  <a:pt x="151272" y="64007"/>
                </a:lnTo>
                <a:lnTo>
                  <a:pt x="150622" y="34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52664" y="553719"/>
            <a:ext cx="220345" cy="219710"/>
          </a:xfrm>
          <a:custGeom>
            <a:avLst/>
            <a:gdLst/>
            <a:ahLst/>
            <a:cxnLst/>
            <a:rect l="l" t="t" r="r" b="b"/>
            <a:pathLst>
              <a:path w="220345" h="219709">
                <a:moveTo>
                  <a:pt x="93725" y="0"/>
                </a:moveTo>
                <a:lnTo>
                  <a:pt x="0" y="98043"/>
                </a:lnTo>
                <a:lnTo>
                  <a:pt x="67055" y="162051"/>
                </a:lnTo>
                <a:lnTo>
                  <a:pt x="12318" y="219328"/>
                </a:lnTo>
                <a:lnTo>
                  <a:pt x="220090" y="214502"/>
                </a:lnTo>
                <a:lnTo>
                  <a:pt x="219413" y="184530"/>
                </a:lnTo>
                <a:lnTo>
                  <a:pt x="91185" y="184530"/>
                </a:lnTo>
                <a:lnTo>
                  <a:pt x="113664" y="160908"/>
                </a:lnTo>
                <a:lnTo>
                  <a:pt x="46608" y="96900"/>
                </a:lnTo>
                <a:lnTo>
                  <a:pt x="94741" y="46608"/>
                </a:lnTo>
                <a:lnTo>
                  <a:pt x="142461" y="46608"/>
                </a:lnTo>
                <a:lnTo>
                  <a:pt x="93725" y="0"/>
                </a:lnTo>
                <a:close/>
              </a:path>
              <a:path w="220345" h="219709">
                <a:moveTo>
                  <a:pt x="217210" y="87121"/>
                </a:moveTo>
                <a:lnTo>
                  <a:pt x="184276" y="87121"/>
                </a:lnTo>
                <a:lnTo>
                  <a:pt x="186435" y="182371"/>
                </a:lnTo>
                <a:lnTo>
                  <a:pt x="91185" y="184530"/>
                </a:lnTo>
                <a:lnTo>
                  <a:pt x="219413" y="184530"/>
                </a:lnTo>
                <a:lnTo>
                  <a:pt x="217210" y="87121"/>
                </a:lnTo>
                <a:close/>
              </a:path>
              <a:path w="220345" h="219709">
                <a:moveTo>
                  <a:pt x="95122" y="62102"/>
                </a:moveTo>
                <a:lnTo>
                  <a:pt x="62229" y="96646"/>
                </a:lnTo>
                <a:lnTo>
                  <a:pt x="129158" y="160654"/>
                </a:lnTo>
                <a:lnTo>
                  <a:pt x="117475" y="172846"/>
                </a:lnTo>
                <a:lnTo>
                  <a:pt x="175132" y="171576"/>
                </a:lnTo>
                <a:lnTo>
                  <a:pt x="174906" y="161289"/>
                </a:lnTo>
                <a:lnTo>
                  <a:pt x="143763" y="161289"/>
                </a:lnTo>
                <a:lnTo>
                  <a:pt x="144779" y="160274"/>
                </a:lnTo>
                <a:lnTo>
                  <a:pt x="77724" y="96265"/>
                </a:lnTo>
                <a:lnTo>
                  <a:pt x="95503" y="77724"/>
                </a:lnTo>
                <a:lnTo>
                  <a:pt x="111487" y="77724"/>
                </a:lnTo>
                <a:lnTo>
                  <a:pt x="95122" y="62102"/>
                </a:lnTo>
                <a:close/>
              </a:path>
              <a:path w="220345" h="219709">
                <a:moveTo>
                  <a:pt x="174453" y="140715"/>
                </a:moveTo>
                <a:lnTo>
                  <a:pt x="163449" y="140715"/>
                </a:lnTo>
                <a:lnTo>
                  <a:pt x="163956" y="160781"/>
                </a:lnTo>
                <a:lnTo>
                  <a:pt x="143763" y="161289"/>
                </a:lnTo>
                <a:lnTo>
                  <a:pt x="174906" y="161289"/>
                </a:lnTo>
                <a:lnTo>
                  <a:pt x="174453" y="140715"/>
                </a:lnTo>
                <a:close/>
              </a:path>
              <a:path w="220345" h="219709">
                <a:moveTo>
                  <a:pt x="111487" y="77724"/>
                </a:moveTo>
                <a:lnTo>
                  <a:pt x="95503" y="77724"/>
                </a:lnTo>
                <a:lnTo>
                  <a:pt x="162432" y="141731"/>
                </a:lnTo>
                <a:lnTo>
                  <a:pt x="163449" y="140715"/>
                </a:lnTo>
                <a:lnTo>
                  <a:pt x="174453" y="140715"/>
                </a:lnTo>
                <a:lnTo>
                  <a:pt x="174131" y="126110"/>
                </a:lnTo>
                <a:lnTo>
                  <a:pt x="162178" y="126110"/>
                </a:lnTo>
                <a:lnTo>
                  <a:pt x="111487" y="77724"/>
                </a:lnTo>
                <a:close/>
              </a:path>
              <a:path w="220345" h="219709">
                <a:moveTo>
                  <a:pt x="173862" y="113918"/>
                </a:moveTo>
                <a:lnTo>
                  <a:pt x="162178" y="126110"/>
                </a:lnTo>
                <a:lnTo>
                  <a:pt x="174131" y="126110"/>
                </a:lnTo>
                <a:lnTo>
                  <a:pt x="173862" y="113918"/>
                </a:lnTo>
                <a:close/>
              </a:path>
              <a:path w="220345" h="219709">
                <a:moveTo>
                  <a:pt x="142461" y="46608"/>
                </a:moveTo>
                <a:lnTo>
                  <a:pt x="94741" y="46608"/>
                </a:lnTo>
                <a:lnTo>
                  <a:pt x="161797" y="110616"/>
                </a:lnTo>
                <a:lnTo>
                  <a:pt x="184276" y="87121"/>
                </a:lnTo>
                <a:lnTo>
                  <a:pt x="217210" y="87121"/>
                </a:lnTo>
                <a:lnTo>
                  <a:pt x="216687" y="64007"/>
                </a:lnTo>
                <a:lnTo>
                  <a:pt x="160654" y="64007"/>
                </a:lnTo>
                <a:lnTo>
                  <a:pt x="142461" y="46608"/>
                </a:lnTo>
                <a:close/>
              </a:path>
              <a:path w="220345" h="219709">
                <a:moveTo>
                  <a:pt x="215391" y="6730"/>
                </a:moveTo>
                <a:lnTo>
                  <a:pt x="160654" y="64007"/>
                </a:lnTo>
                <a:lnTo>
                  <a:pt x="216687" y="64007"/>
                </a:lnTo>
                <a:lnTo>
                  <a:pt x="215391" y="67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08342" y="3429000"/>
            <a:ext cx="1835785" cy="1417320"/>
          </a:xfrm>
          <a:custGeom>
            <a:avLst/>
            <a:gdLst/>
            <a:ahLst/>
            <a:cxnLst/>
            <a:rect l="l" t="t" r="r" b="b"/>
            <a:pathLst>
              <a:path w="1835784" h="1417320">
                <a:moveTo>
                  <a:pt x="0" y="1416812"/>
                </a:moveTo>
                <a:lnTo>
                  <a:pt x="921511" y="0"/>
                </a:lnTo>
                <a:lnTo>
                  <a:pt x="1835657" y="1416812"/>
                </a:lnTo>
                <a:lnTo>
                  <a:pt x="0" y="1416812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if(t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</a:t>
            </a:r>
            <a:r>
              <a:rPr dirty="0" sz="1600" spc="-6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185150" y="309156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240141" y="337565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340345" y="755650"/>
            <a:ext cx="163068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findparent(P,T.Right)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891526" y="592581"/>
            <a:ext cx="153670" cy="151765"/>
          </a:xfrm>
          <a:custGeom>
            <a:avLst/>
            <a:gdLst/>
            <a:ahLst/>
            <a:cxnLst/>
            <a:rect l="l" t="t" r="r" b="b"/>
            <a:pathLst>
              <a:path w="153670" h="151765">
                <a:moveTo>
                  <a:pt x="55752" y="0"/>
                </a:moveTo>
                <a:lnTo>
                  <a:pt x="0" y="58292"/>
                </a:lnTo>
                <a:lnTo>
                  <a:pt x="67055" y="122300"/>
                </a:lnTo>
                <a:lnTo>
                  <a:pt x="39243" y="151383"/>
                </a:lnTo>
                <a:lnTo>
                  <a:pt x="153162" y="148843"/>
                </a:lnTo>
                <a:lnTo>
                  <a:pt x="151272" y="64007"/>
                </a:lnTo>
                <a:lnTo>
                  <a:pt x="122681" y="64007"/>
                </a:lnTo>
                <a:lnTo>
                  <a:pt x="55752" y="0"/>
                </a:lnTo>
                <a:close/>
              </a:path>
              <a:path w="153670" h="151765">
                <a:moveTo>
                  <a:pt x="150622" y="34797"/>
                </a:moveTo>
                <a:lnTo>
                  <a:pt x="122681" y="64007"/>
                </a:lnTo>
                <a:lnTo>
                  <a:pt x="151272" y="64007"/>
                </a:lnTo>
                <a:lnTo>
                  <a:pt x="150622" y="34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52664" y="553719"/>
            <a:ext cx="220345" cy="219710"/>
          </a:xfrm>
          <a:custGeom>
            <a:avLst/>
            <a:gdLst/>
            <a:ahLst/>
            <a:cxnLst/>
            <a:rect l="l" t="t" r="r" b="b"/>
            <a:pathLst>
              <a:path w="220345" h="219709">
                <a:moveTo>
                  <a:pt x="93725" y="0"/>
                </a:moveTo>
                <a:lnTo>
                  <a:pt x="0" y="98043"/>
                </a:lnTo>
                <a:lnTo>
                  <a:pt x="67055" y="162051"/>
                </a:lnTo>
                <a:lnTo>
                  <a:pt x="12318" y="219328"/>
                </a:lnTo>
                <a:lnTo>
                  <a:pt x="220090" y="214502"/>
                </a:lnTo>
                <a:lnTo>
                  <a:pt x="219413" y="184530"/>
                </a:lnTo>
                <a:lnTo>
                  <a:pt x="91185" y="184530"/>
                </a:lnTo>
                <a:lnTo>
                  <a:pt x="113664" y="160908"/>
                </a:lnTo>
                <a:lnTo>
                  <a:pt x="46608" y="96900"/>
                </a:lnTo>
                <a:lnTo>
                  <a:pt x="94741" y="46608"/>
                </a:lnTo>
                <a:lnTo>
                  <a:pt x="142461" y="46608"/>
                </a:lnTo>
                <a:lnTo>
                  <a:pt x="93725" y="0"/>
                </a:lnTo>
                <a:close/>
              </a:path>
              <a:path w="220345" h="219709">
                <a:moveTo>
                  <a:pt x="217210" y="87121"/>
                </a:moveTo>
                <a:lnTo>
                  <a:pt x="184276" y="87121"/>
                </a:lnTo>
                <a:lnTo>
                  <a:pt x="186435" y="182371"/>
                </a:lnTo>
                <a:lnTo>
                  <a:pt x="91185" y="184530"/>
                </a:lnTo>
                <a:lnTo>
                  <a:pt x="219413" y="184530"/>
                </a:lnTo>
                <a:lnTo>
                  <a:pt x="217210" y="87121"/>
                </a:lnTo>
                <a:close/>
              </a:path>
              <a:path w="220345" h="219709">
                <a:moveTo>
                  <a:pt x="95122" y="62102"/>
                </a:moveTo>
                <a:lnTo>
                  <a:pt x="62229" y="96646"/>
                </a:lnTo>
                <a:lnTo>
                  <a:pt x="129158" y="160654"/>
                </a:lnTo>
                <a:lnTo>
                  <a:pt x="117475" y="172846"/>
                </a:lnTo>
                <a:lnTo>
                  <a:pt x="175132" y="171576"/>
                </a:lnTo>
                <a:lnTo>
                  <a:pt x="174906" y="161289"/>
                </a:lnTo>
                <a:lnTo>
                  <a:pt x="143763" y="161289"/>
                </a:lnTo>
                <a:lnTo>
                  <a:pt x="144779" y="160274"/>
                </a:lnTo>
                <a:lnTo>
                  <a:pt x="77724" y="96265"/>
                </a:lnTo>
                <a:lnTo>
                  <a:pt x="95503" y="77724"/>
                </a:lnTo>
                <a:lnTo>
                  <a:pt x="111487" y="77724"/>
                </a:lnTo>
                <a:lnTo>
                  <a:pt x="95122" y="62102"/>
                </a:lnTo>
                <a:close/>
              </a:path>
              <a:path w="220345" h="219709">
                <a:moveTo>
                  <a:pt x="174453" y="140715"/>
                </a:moveTo>
                <a:lnTo>
                  <a:pt x="163449" y="140715"/>
                </a:lnTo>
                <a:lnTo>
                  <a:pt x="163956" y="160781"/>
                </a:lnTo>
                <a:lnTo>
                  <a:pt x="143763" y="161289"/>
                </a:lnTo>
                <a:lnTo>
                  <a:pt x="174906" y="161289"/>
                </a:lnTo>
                <a:lnTo>
                  <a:pt x="174453" y="140715"/>
                </a:lnTo>
                <a:close/>
              </a:path>
              <a:path w="220345" h="219709">
                <a:moveTo>
                  <a:pt x="111487" y="77724"/>
                </a:moveTo>
                <a:lnTo>
                  <a:pt x="95503" y="77724"/>
                </a:lnTo>
                <a:lnTo>
                  <a:pt x="162432" y="141731"/>
                </a:lnTo>
                <a:lnTo>
                  <a:pt x="163449" y="140715"/>
                </a:lnTo>
                <a:lnTo>
                  <a:pt x="174453" y="140715"/>
                </a:lnTo>
                <a:lnTo>
                  <a:pt x="174131" y="126110"/>
                </a:lnTo>
                <a:lnTo>
                  <a:pt x="162178" y="126110"/>
                </a:lnTo>
                <a:lnTo>
                  <a:pt x="111487" y="77724"/>
                </a:lnTo>
                <a:close/>
              </a:path>
              <a:path w="220345" h="219709">
                <a:moveTo>
                  <a:pt x="173862" y="113918"/>
                </a:moveTo>
                <a:lnTo>
                  <a:pt x="162178" y="126110"/>
                </a:lnTo>
                <a:lnTo>
                  <a:pt x="174131" y="126110"/>
                </a:lnTo>
                <a:lnTo>
                  <a:pt x="173862" y="113918"/>
                </a:lnTo>
                <a:close/>
              </a:path>
              <a:path w="220345" h="219709">
                <a:moveTo>
                  <a:pt x="142461" y="46608"/>
                </a:moveTo>
                <a:lnTo>
                  <a:pt x="94741" y="46608"/>
                </a:lnTo>
                <a:lnTo>
                  <a:pt x="161797" y="110616"/>
                </a:lnTo>
                <a:lnTo>
                  <a:pt x="184276" y="87121"/>
                </a:lnTo>
                <a:lnTo>
                  <a:pt x="217210" y="87121"/>
                </a:lnTo>
                <a:lnTo>
                  <a:pt x="216687" y="64007"/>
                </a:lnTo>
                <a:lnTo>
                  <a:pt x="160654" y="64007"/>
                </a:lnTo>
                <a:lnTo>
                  <a:pt x="142461" y="46608"/>
                </a:lnTo>
                <a:close/>
              </a:path>
              <a:path w="220345" h="219709">
                <a:moveTo>
                  <a:pt x="215391" y="6730"/>
                </a:moveTo>
                <a:lnTo>
                  <a:pt x="160654" y="64007"/>
                </a:lnTo>
                <a:lnTo>
                  <a:pt x="216687" y="64007"/>
                </a:lnTo>
                <a:lnTo>
                  <a:pt x="215391" y="67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08342" y="3429000"/>
            <a:ext cx="1835785" cy="1417320"/>
          </a:xfrm>
          <a:custGeom>
            <a:avLst/>
            <a:gdLst/>
            <a:ahLst/>
            <a:cxnLst/>
            <a:rect l="l" t="t" r="r" b="b"/>
            <a:pathLst>
              <a:path w="1835784" h="1417320">
                <a:moveTo>
                  <a:pt x="0" y="1416812"/>
                </a:moveTo>
                <a:lnTo>
                  <a:pt x="921511" y="0"/>
                </a:lnTo>
                <a:lnTo>
                  <a:pt x="1835657" y="1416812"/>
                </a:lnTo>
                <a:lnTo>
                  <a:pt x="0" y="1416812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49885" indent="-914400">
              <a:lnSpc>
                <a:spcPct val="101299"/>
              </a:lnSpc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if(t.right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null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&amp;&amp;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t.left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185150" y="309156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240141" y="337565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340345" y="755650"/>
            <a:ext cx="163068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findparent(P,T.Right)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891526" y="592581"/>
            <a:ext cx="153670" cy="151765"/>
          </a:xfrm>
          <a:custGeom>
            <a:avLst/>
            <a:gdLst/>
            <a:ahLst/>
            <a:cxnLst/>
            <a:rect l="l" t="t" r="r" b="b"/>
            <a:pathLst>
              <a:path w="153670" h="151765">
                <a:moveTo>
                  <a:pt x="55752" y="0"/>
                </a:moveTo>
                <a:lnTo>
                  <a:pt x="0" y="58292"/>
                </a:lnTo>
                <a:lnTo>
                  <a:pt x="67055" y="122300"/>
                </a:lnTo>
                <a:lnTo>
                  <a:pt x="39243" y="151383"/>
                </a:lnTo>
                <a:lnTo>
                  <a:pt x="153162" y="148843"/>
                </a:lnTo>
                <a:lnTo>
                  <a:pt x="151272" y="64007"/>
                </a:lnTo>
                <a:lnTo>
                  <a:pt x="122681" y="64007"/>
                </a:lnTo>
                <a:lnTo>
                  <a:pt x="55752" y="0"/>
                </a:lnTo>
                <a:close/>
              </a:path>
              <a:path w="153670" h="151765">
                <a:moveTo>
                  <a:pt x="150622" y="34797"/>
                </a:moveTo>
                <a:lnTo>
                  <a:pt x="122681" y="64007"/>
                </a:lnTo>
                <a:lnTo>
                  <a:pt x="151272" y="64007"/>
                </a:lnTo>
                <a:lnTo>
                  <a:pt x="150622" y="34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52664" y="553719"/>
            <a:ext cx="220345" cy="219710"/>
          </a:xfrm>
          <a:custGeom>
            <a:avLst/>
            <a:gdLst/>
            <a:ahLst/>
            <a:cxnLst/>
            <a:rect l="l" t="t" r="r" b="b"/>
            <a:pathLst>
              <a:path w="220345" h="219709">
                <a:moveTo>
                  <a:pt x="93725" y="0"/>
                </a:moveTo>
                <a:lnTo>
                  <a:pt x="0" y="98043"/>
                </a:lnTo>
                <a:lnTo>
                  <a:pt x="67055" y="162051"/>
                </a:lnTo>
                <a:lnTo>
                  <a:pt x="12318" y="219328"/>
                </a:lnTo>
                <a:lnTo>
                  <a:pt x="220090" y="214502"/>
                </a:lnTo>
                <a:lnTo>
                  <a:pt x="219413" y="184530"/>
                </a:lnTo>
                <a:lnTo>
                  <a:pt x="91185" y="184530"/>
                </a:lnTo>
                <a:lnTo>
                  <a:pt x="113664" y="160908"/>
                </a:lnTo>
                <a:lnTo>
                  <a:pt x="46608" y="96900"/>
                </a:lnTo>
                <a:lnTo>
                  <a:pt x="94741" y="46608"/>
                </a:lnTo>
                <a:lnTo>
                  <a:pt x="142461" y="46608"/>
                </a:lnTo>
                <a:lnTo>
                  <a:pt x="93725" y="0"/>
                </a:lnTo>
                <a:close/>
              </a:path>
              <a:path w="220345" h="219709">
                <a:moveTo>
                  <a:pt x="217210" y="87121"/>
                </a:moveTo>
                <a:lnTo>
                  <a:pt x="184276" y="87121"/>
                </a:lnTo>
                <a:lnTo>
                  <a:pt x="186435" y="182371"/>
                </a:lnTo>
                <a:lnTo>
                  <a:pt x="91185" y="184530"/>
                </a:lnTo>
                <a:lnTo>
                  <a:pt x="219413" y="184530"/>
                </a:lnTo>
                <a:lnTo>
                  <a:pt x="217210" y="87121"/>
                </a:lnTo>
                <a:close/>
              </a:path>
              <a:path w="220345" h="219709">
                <a:moveTo>
                  <a:pt x="95122" y="62102"/>
                </a:moveTo>
                <a:lnTo>
                  <a:pt x="62229" y="96646"/>
                </a:lnTo>
                <a:lnTo>
                  <a:pt x="129158" y="160654"/>
                </a:lnTo>
                <a:lnTo>
                  <a:pt x="117475" y="172846"/>
                </a:lnTo>
                <a:lnTo>
                  <a:pt x="175132" y="171576"/>
                </a:lnTo>
                <a:lnTo>
                  <a:pt x="174906" y="161289"/>
                </a:lnTo>
                <a:lnTo>
                  <a:pt x="143763" y="161289"/>
                </a:lnTo>
                <a:lnTo>
                  <a:pt x="144779" y="160274"/>
                </a:lnTo>
                <a:lnTo>
                  <a:pt x="77724" y="96265"/>
                </a:lnTo>
                <a:lnTo>
                  <a:pt x="95503" y="77724"/>
                </a:lnTo>
                <a:lnTo>
                  <a:pt x="111487" y="77724"/>
                </a:lnTo>
                <a:lnTo>
                  <a:pt x="95122" y="62102"/>
                </a:lnTo>
                <a:close/>
              </a:path>
              <a:path w="220345" h="219709">
                <a:moveTo>
                  <a:pt x="174453" y="140715"/>
                </a:moveTo>
                <a:lnTo>
                  <a:pt x="163449" y="140715"/>
                </a:lnTo>
                <a:lnTo>
                  <a:pt x="163956" y="160781"/>
                </a:lnTo>
                <a:lnTo>
                  <a:pt x="143763" y="161289"/>
                </a:lnTo>
                <a:lnTo>
                  <a:pt x="174906" y="161289"/>
                </a:lnTo>
                <a:lnTo>
                  <a:pt x="174453" y="140715"/>
                </a:lnTo>
                <a:close/>
              </a:path>
              <a:path w="220345" h="219709">
                <a:moveTo>
                  <a:pt x="111487" y="77724"/>
                </a:moveTo>
                <a:lnTo>
                  <a:pt x="95503" y="77724"/>
                </a:lnTo>
                <a:lnTo>
                  <a:pt x="162432" y="141731"/>
                </a:lnTo>
                <a:lnTo>
                  <a:pt x="163449" y="140715"/>
                </a:lnTo>
                <a:lnTo>
                  <a:pt x="174453" y="140715"/>
                </a:lnTo>
                <a:lnTo>
                  <a:pt x="174131" y="126110"/>
                </a:lnTo>
                <a:lnTo>
                  <a:pt x="162178" y="126110"/>
                </a:lnTo>
                <a:lnTo>
                  <a:pt x="111487" y="77724"/>
                </a:lnTo>
                <a:close/>
              </a:path>
              <a:path w="220345" h="219709">
                <a:moveTo>
                  <a:pt x="173862" y="113918"/>
                </a:moveTo>
                <a:lnTo>
                  <a:pt x="162178" y="126110"/>
                </a:lnTo>
                <a:lnTo>
                  <a:pt x="174131" y="126110"/>
                </a:lnTo>
                <a:lnTo>
                  <a:pt x="173862" y="113918"/>
                </a:lnTo>
                <a:close/>
              </a:path>
              <a:path w="220345" h="219709">
                <a:moveTo>
                  <a:pt x="142461" y="46608"/>
                </a:moveTo>
                <a:lnTo>
                  <a:pt x="94741" y="46608"/>
                </a:lnTo>
                <a:lnTo>
                  <a:pt x="161797" y="110616"/>
                </a:lnTo>
                <a:lnTo>
                  <a:pt x="184276" y="87121"/>
                </a:lnTo>
                <a:lnTo>
                  <a:pt x="217210" y="87121"/>
                </a:lnTo>
                <a:lnTo>
                  <a:pt x="216687" y="64007"/>
                </a:lnTo>
                <a:lnTo>
                  <a:pt x="160654" y="64007"/>
                </a:lnTo>
                <a:lnTo>
                  <a:pt x="142461" y="46608"/>
                </a:lnTo>
                <a:close/>
              </a:path>
              <a:path w="220345" h="219709">
                <a:moveTo>
                  <a:pt x="215391" y="6730"/>
                </a:moveTo>
                <a:lnTo>
                  <a:pt x="160654" y="64007"/>
                </a:lnTo>
                <a:lnTo>
                  <a:pt x="216687" y="64007"/>
                </a:lnTo>
                <a:lnTo>
                  <a:pt x="215391" y="67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08342" y="3429000"/>
            <a:ext cx="1835785" cy="1417320"/>
          </a:xfrm>
          <a:custGeom>
            <a:avLst/>
            <a:gdLst/>
            <a:ahLst/>
            <a:cxnLst/>
            <a:rect l="l" t="t" r="r" b="b"/>
            <a:pathLst>
              <a:path w="1835784" h="1417320">
                <a:moveTo>
                  <a:pt x="0" y="1416812"/>
                </a:moveTo>
                <a:lnTo>
                  <a:pt x="921511" y="0"/>
                </a:lnTo>
                <a:lnTo>
                  <a:pt x="1835657" y="1416812"/>
                </a:lnTo>
                <a:lnTo>
                  <a:pt x="0" y="1416812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else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if(t.right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p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||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t.left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185150" y="309156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240141" y="337565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340345" y="755650"/>
            <a:ext cx="163068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findparent(P,T.Right)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891526" y="592581"/>
            <a:ext cx="153670" cy="151765"/>
          </a:xfrm>
          <a:custGeom>
            <a:avLst/>
            <a:gdLst/>
            <a:ahLst/>
            <a:cxnLst/>
            <a:rect l="l" t="t" r="r" b="b"/>
            <a:pathLst>
              <a:path w="153670" h="151765">
                <a:moveTo>
                  <a:pt x="55752" y="0"/>
                </a:moveTo>
                <a:lnTo>
                  <a:pt x="0" y="58292"/>
                </a:lnTo>
                <a:lnTo>
                  <a:pt x="67055" y="122300"/>
                </a:lnTo>
                <a:lnTo>
                  <a:pt x="39243" y="151383"/>
                </a:lnTo>
                <a:lnTo>
                  <a:pt x="153162" y="148843"/>
                </a:lnTo>
                <a:lnTo>
                  <a:pt x="151272" y="64007"/>
                </a:lnTo>
                <a:lnTo>
                  <a:pt x="122681" y="64007"/>
                </a:lnTo>
                <a:lnTo>
                  <a:pt x="55752" y="0"/>
                </a:lnTo>
                <a:close/>
              </a:path>
              <a:path w="153670" h="151765">
                <a:moveTo>
                  <a:pt x="150622" y="34797"/>
                </a:moveTo>
                <a:lnTo>
                  <a:pt x="122681" y="64007"/>
                </a:lnTo>
                <a:lnTo>
                  <a:pt x="151272" y="64007"/>
                </a:lnTo>
                <a:lnTo>
                  <a:pt x="150622" y="34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52664" y="553719"/>
            <a:ext cx="220345" cy="219710"/>
          </a:xfrm>
          <a:custGeom>
            <a:avLst/>
            <a:gdLst/>
            <a:ahLst/>
            <a:cxnLst/>
            <a:rect l="l" t="t" r="r" b="b"/>
            <a:pathLst>
              <a:path w="220345" h="219709">
                <a:moveTo>
                  <a:pt x="93725" y="0"/>
                </a:moveTo>
                <a:lnTo>
                  <a:pt x="0" y="98043"/>
                </a:lnTo>
                <a:lnTo>
                  <a:pt x="67055" y="162051"/>
                </a:lnTo>
                <a:lnTo>
                  <a:pt x="12318" y="219328"/>
                </a:lnTo>
                <a:lnTo>
                  <a:pt x="220090" y="214502"/>
                </a:lnTo>
                <a:lnTo>
                  <a:pt x="219413" y="184530"/>
                </a:lnTo>
                <a:lnTo>
                  <a:pt x="91185" y="184530"/>
                </a:lnTo>
                <a:lnTo>
                  <a:pt x="113664" y="160908"/>
                </a:lnTo>
                <a:lnTo>
                  <a:pt x="46608" y="96900"/>
                </a:lnTo>
                <a:lnTo>
                  <a:pt x="94741" y="46608"/>
                </a:lnTo>
                <a:lnTo>
                  <a:pt x="142461" y="46608"/>
                </a:lnTo>
                <a:lnTo>
                  <a:pt x="93725" y="0"/>
                </a:lnTo>
                <a:close/>
              </a:path>
              <a:path w="220345" h="219709">
                <a:moveTo>
                  <a:pt x="217210" y="87121"/>
                </a:moveTo>
                <a:lnTo>
                  <a:pt x="184276" y="87121"/>
                </a:lnTo>
                <a:lnTo>
                  <a:pt x="186435" y="182371"/>
                </a:lnTo>
                <a:lnTo>
                  <a:pt x="91185" y="184530"/>
                </a:lnTo>
                <a:lnTo>
                  <a:pt x="219413" y="184530"/>
                </a:lnTo>
                <a:lnTo>
                  <a:pt x="217210" y="87121"/>
                </a:lnTo>
                <a:close/>
              </a:path>
              <a:path w="220345" h="219709">
                <a:moveTo>
                  <a:pt x="95122" y="62102"/>
                </a:moveTo>
                <a:lnTo>
                  <a:pt x="62229" y="96646"/>
                </a:lnTo>
                <a:lnTo>
                  <a:pt x="129158" y="160654"/>
                </a:lnTo>
                <a:lnTo>
                  <a:pt x="117475" y="172846"/>
                </a:lnTo>
                <a:lnTo>
                  <a:pt x="175132" y="171576"/>
                </a:lnTo>
                <a:lnTo>
                  <a:pt x="174906" y="161289"/>
                </a:lnTo>
                <a:lnTo>
                  <a:pt x="143763" y="161289"/>
                </a:lnTo>
                <a:lnTo>
                  <a:pt x="144779" y="160274"/>
                </a:lnTo>
                <a:lnTo>
                  <a:pt x="77724" y="96265"/>
                </a:lnTo>
                <a:lnTo>
                  <a:pt x="95503" y="77724"/>
                </a:lnTo>
                <a:lnTo>
                  <a:pt x="111487" y="77724"/>
                </a:lnTo>
                <a:lnTo>
                  <a:pt x="95122" y="62102"/>
                </a:lnTo>
                <a:close/>
              </a:path>
              <a:path w="220345" h="219709">
                <a:moveTo>
                  <a:pt x="174453" y="140715"/>
                </a:moveTo>
                <a:lnTo>
                  <a:pt x="163449" y="140715"/>
                </a:lnTo>
                <a:lnTo>
                  <a:pt x="163956" y="160781"/>
                </a:lnTo>
                <a:lnTo>
                  <a:pt x="143763" y="161289"/>
                </a:lnTo>
                <a:lnTo>
                  <a:pt x="174906" y="161289"/>
                </a:lnTo>
                <a:lnTo>
                  <a:pt x="174453" y="140715"/>
                </a:lnTo>
                <a:close/>
              </a:path>
              <a:path w="220345" h="219709">
                <a:moveTo>
                  <a:pt x="111487" y="77724"/>
                </a:moveTo>
                <a:lnTo>
                  <a:pt x="95503" y="77724"/>
                </a:lnTo>
                <a:lnTo>
                  <a:pt x="162432" y="141731"/>
                </a:lnTo>
                <a:lnTo>
                  <a:pt x="163449" y="140715"/>
                </a:lnTo>
                <a:lnTo>
                  <a:pt x="174453" y="140715"/>
                </a:lnTo>
                <a:lnTo>
                  <a:pt x="174131" y="126110"/>
                </a:lnTo>
                <a:lnTo>
                  <a:pt x="162178" y="126110"/>
                </a:lnTo>
                <a:lnTo>
                  <a:pt x="111487" y="77724"/>
                </a:lnTo>
                <a:close/>
              </a:path>
              <a:path w="220345" h="219709">
                <a:moveTo>
                  <a:pt x="173862" y="113918"/>
                </a:moveTo>
                <a:lnTo>
                  <a:pt x="162178" y="126110"/>
                </a:lnTo>
                <a:lnTo>
                  <a:pt x="174131" y="126110"/>
                </a:lnTo>
                <a:lnTo>
                  <a:pt x="173862" y="113918"/>
                </a:lnTo>
                <a:close/>
              </a:path>
              <a:path w="220345" h="219709">
                <a:moveTo>
                  <a:pt x="142461" y="46608"/>
                </a:moveTo>
                <a:lnTo>
                  <a:pt x="94741" y="46608"/>
                </a:lnTo>
                <a:lnTo>
                  <a:pt x="161797" y="110616"/>
                </a:lnTo>
                <a:lnTo>
                  <a:pt x="184276" y="87121"/>
                </a:lnTo>
                <a:lnTo>
                  <a:pt x="217210" y="87121"/>
                </a:lnTo>
                <a:lnTo>
                  <a:pt x="216687" y="64007"/>
                </a:lnTo>
                <a:lnTo>
                  <a:pt x="160654" y="64007"/>
                </a:lnTo>
                <a:lnTo>
                  <a:pt x="142461" y="46608"/>
                </a:lnTo>
                <a:close/>
              </a:path>
              <a:path w="220345" h="219709">
                <a:moveTo>
                  <a:pt x="215391" y="6730"/>
                </a:moveTo>
                <a:lnTo>
                  <a:pt x="160654" y="64007"/>
                </a:lnTo>
                <a:lnTo>
                  <a:pt x="216687" y="64007"/>
                </a:lnTo>
                <a:lnTo>
                  <a:pt x="215391" y="67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08342" y="3429000"/>
            <a:ext cx="1835785" cy="1417320"/>
          </a:xfrm>
          <a:custGeom>
            <a:avLst/>
            <a:gdLst/>
            <a:ahLst/>
            <a:cxnLst/>
            <a:rect l="l" t="t" r="r" b="b"/>
            <a:pathLst>
              <a:path w="1835784" h="1417320">
                <a:moveTo>
                  <a:pt x="0" y="1416812"/>
                </a:moveTo>
                <a:lnTo>
                  <a:pt x="921511" y="0"/>
                </a:lnTo>
                <a:lnTo>
                  <a:pt x="1835657" y="1416812"/>
                </a:lnTo>
                <a:lnTo>
                  <a:pt x="0" y="1416812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21068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413384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return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t;	//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parent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is</a:t>
            </a:r>
            <a:r>
              <a:rPr dirty="0" sz="1600" spc="-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185150" y="309156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240141" y="337565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340345" y="755650"/>
            <a:ext cx="163068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findparent(P,T.Right)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891526" y="592581"/>
            <a:ext cx="153670" cy="151765"/>
          </a:xfrm>
          <a:custGeom>
            <a:avLst/>
            <a:gdLst/>
            <a:ahLst/>
            <a:cxnLst/>
            <a:rect l="l" t="t" r="r" b="b"/>
            <a:pathLst>
              <a:path w="153670" h="151765">
                <a:moveTo>
                  <a:pt x="55752" y="0"/>
                </a:moveTo>
                <a:lnTo>
                  <a:pt x="0" y="58292"/>
                </a:lnTo>
                <a:lnTo>
                  <a:pt x="67055" y="122300"/>
                </a:lnTo>
                <a:lnTo>
                  <a:pt x="39243" y="151383"/>
                </a:lnTo>
                <a:lnTo>
                  <a:pt x="153162" y="148843"/>
                </a:lnTo>
                <a:lnTo>
                  <a:pt x="151272" y="64007"/>
                </a:lnTo>
                <a:lnTo>
                  <a:pt x="122681" y="64007"/>
                </a:lnTo>
                <a:lnTo>
                  <a:pt x="55752" y="0"/>
                </a:lnTo>
                <a:close/>
              </a:path>
              <a:path w="153670" h="151765">
                <a:moveTo>
                  <a:pt x="150622" y="34797"/>
                </a:moveTo>
                <a:lnTo>
                  <a:pt x="122681" y="64007"/>
                </a:lnTo>
                <a:lnTo>
                  <a:pt x="151272" y="64007"/>
                </a:lnTo>
                <a:lnTo>
                  <a:pt x="150622" y="34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52664" y="553719"/>
            <a:ext cx="220345" cy="219710"/>
          </a:xfrm>
          <a:custGeom>
            <a:avLst/>
            <a:gdLst/>
            <a:ahLst/>
            <a:cxnLst/>
            <a:rect l="l" t="t" r="r" b="b"/>
            <a:pathLst>
              <a:path w="220345" h="219709">
                <a:moveTo>
                  <a:pt x="93725" y="0"/>
                </a:moveTo>
                <a:lnTo>
                  <a:pt x="0" y="98043"/>
                </a:lnTo>
                <a:lnTo>
                  <a:pt x="67055" y="162051"/>
                </a:lnTo>
                <a:lnTo>
                  <a:pt x="12318" y="219328"/>
                </a:lnTo>
                <a:lnTo>
                  <a:pt x="220090" y="214502"/>
                </a:lnTo>
                <a:lnTo>
                  <a:pt x="219413" y="184530"/>
                </a:lnTo>
                <a:lnTo>
                  <a:pt x="91185" y="184530"/>
                </a:lnTo>
                <a:lnTo>
                  <a:pt x="113664" y="160908"/>
                </a:lnTo>
                <a:lnTo>
                  <a:pt x="46608" y="96900"/>
                </a:lnTo>
                <a:lnTo>
                  <a:pt x="94741" y="46608"/>
                </a:lnTo>
                <a:lnTo>
                  <a:pt x="142461" y="46608"/>
                </a:lnTo>
                <a:lnTo>
                  <a:pt x="93725" y="0"/>
                </a:lnTo>
                <a:close/>
              </a:path>
              <a:path w="220345" h="219709">
                <a:moveTo>
                  <a:pt x="217210" y="87121"/>
                </a:moveTo>
                <a:lnTo>
                  <a:pt x="184276" y="87121"/>
                </a:lnTo>
                <a:lnTo>
                  <a:pt x="186435" y="182371"/>
                </a:lnTo>
                <a:lnTo>
                  <a:pt x="91185" y="184530"/>
                </a:lnTo>
                <a:lnTo>
                  <a:pt x="219413" y="184530"/>
                </a:lnTo>
                <a:lnTo>
                  <a:pt x="217210" y="87121"/>
                </a:lnTo>
                <a:close/>
              </a:path>
              <a:path w="220345" h="219709">
                <a:moveTo>
                  <a:pt x="95122" y="62102"/>
                </a:moveTo>
                <a:lnTo>
                  <a:pt x="62229" y="96646"/>
                </a:lnTo>
                <a:lnTo>
                  <a:pt x="129158" y="160654"/>
                </a:lnTo>
                <a:lnTo>
                  <a:pt x="117475" y="172846"/>
                </a:lnTo>
                <a:lnTo>
                  <a:pt x="175132" y="171576"/>
                </a:lnTo>
                <a:lnTo>
                  <a:pt x="174906" y="161289"/>
                </a:lnTo>
                <a:lnTo>
                  <a:pt x="143763" y="161289"/>
                </a:lnTo>
                <a:lnTo>
                  <a:pt x="144779" y="160274"/>
                </a:lnTo>
                <a:lnTo>
                  <a:pt x="77724" y="96265"/>
                </a:lnTo>
                <a:lnTo>
                  <a:pt x="95503" y="77724"/>
                </a:lnTo>
                <a:lnTo>
                  <a:pt x="111487" y="77724"/>
                </a:lnTo>
                <a:lnTo>
                  <a:pt x="95122" y="62102"/>
                </a:lnTo>
                <a:close/>
              </a:path>
              <a:path w="220345" h="219709">
                <a:moveTo>
                  <a:pt x="174453" y="140715"/>
                </a:moveTo>
                <a:lnTo>
                  <a:pt x="163449" y="140715"/>
                </a:lnTo>
                <a:lnTo>
                  <a:pt x="163956" y="160781"/>
                </a:lnTo>
                <a:lnTo>
                  <a:pt x="143763" y="161289"/>
                </a:lnTo>
                <a:lnTo>
                  <a:pt x="174906" y="161289"/>
                </a:lnTo>
                <a:lnTo>
                  <a:pt x="174453" y="140715"/>
                </a:lnTo>
                <a:close/>
              </a:path>
              <a:path w="220345" h="219709">
                <a:moveTo>
                  <a:pt x="111487" y="77724"/>
                </a:moveTo>
                <a:lnTo>
                  <a:pt x="95503" y="77724"/>
                </a:lnTo>
                <a:lnTo>
                  <a:pt x="162432" y="141731"/>
                </a:lnTo>
                <a:lnTo>
                  <a:pt x="163449" y="140715"/>
                </a:lnTo>
                <a:lnTo>
                  <a:pt x="174453" y="140715"/>
                </a:lnTo>
                <a:lnTo>
                  <a:pt x="174131" y="126110"/>
                </a:lnTo>
                <a:lnTo>
                  <a:pt x="162178" y="126110"/>
                </a:lnTo>
                <a:lnTo>
                  <a:pt x="111487" y="77724"/>
                </a:lnTo>
                <a:close/>
              </a:path>
              <a:path w="220345" h="219709">
                <a:moveTo>
                  <a:pt x="173862" y="113918"/>
                </a:moveTo>
                <a:lnTo>
                  <a:pt x="162178" y="126110"/>
                </a:lnTo>
                <a:lnTo>
                  <a:pt x="174131" y="126110"/>
                </a:lnTo>
                <a:lnTo>
                  <a:pt x="173862" y="113918"/>
                </a:lnTo>
                <a:close/>
              </a:path>
              <a:path w="220345" h="219709">
                <a:moveTo>
                  <a:pt x="142461" y="46608"/>
                </a:moveTo>
                <a:lnTo>
                  <a:pt x="94741" y="46608"/>
                </a:lnTo>
                <a:lnTo>
                  <a:pt x="161797" y="110616"/>
                </a:lnTo>
                <a:lnTo>
                  <a:pt x="184276" y="87121"/>
                </a:lnTo>
                <a:lnTo>
                  <a:pt x="217210" y="87121"/>
                </a:lnTo>
                <a:lnTo>
                  <a:pt x="216687" y="64007"/>
                </a:lnTo>
                <a:lnTo>
                  <a:pt x="160654" y="64007"/>
                </a:lnTo>
                <a:lnTo>
                  <a:pt x="142461" y="46608"/>
                </a:lnTo>
                <a:close/>
              </a:path>
              <a:path w="220345" h="219709">
                <a:moveTo>
                  <a:pt x="215391" y="6730"/>
                </a:moveTo>
                <a:lnTo>
                  <a:pt x="160654" y="64007"/>
                </a:lnTo>
                <a:lnTo>
                  <a:pt x="216687" y="64007"/>
                </a:lnTo>
                <a:lnTo>
                  <a:pt x="215391" y="67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124835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findparent(p,</a:t>
            </a:r>
            <a:r>
              <a:rPr dirty="0" sz="1600" spc="-8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14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49469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463" y="1491234"/>
            <a:ext cx="1465580" cy="3397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u="sng">
                <a:solidFill>
                  <a:srgbClr val="000000"/>
                </a:solidFill>
              </a:rPr>
              <a:t>Operations</a:t>
            </a:r>
            <a:r>
              <a:rPr dirty="0" sz="20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: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35940" y="1928876"/>
            <a:ext cx="187960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10" b="1">
                <a:solidFill>
                  <a:srgbClr val="2CA1BE"/>
                </a:solidFill>
                <a:latin typeface="Lucida Sans Unicode"/>
                <a:cs typeface="Lucida Sans Unicode"/>
              </a:rPr>
              <a:t>2.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44" y="1846326"/>
            <a:ext cx="7332980" cy="39484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latin typeface="Lucida Sans Unicode"/>
                <a:cs typeface="Lucida Sans Unicode"/>
              </a:rPr>
              <a:t>Method </a:t>
            </a:r>
            <a:r>
              <a:rPr dirty="0" sz="2000" spc="-5">
                <a:latin typeface="Lucida Sans Unicode"/>
                <a:cs typeface="Lucida Sans Unicode"/>
              </a:rPr>
              <a:t>Insert (Type e, Relative rel, boolean</a:t>
            </a:r>
            <a:r>
              <a:rPr dirty="0" sz="2000" spc="-4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inserted)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000" spc="-5">
                <a:latin typeface="Lucida Sans Unicode"/>
                <a:cs typeface="Lucida Sans Unicode"/>
              </a:rPr>
              <a:t>(Relative </a:t>
            </a:r>
            <a:r>
              <a:rPr dirty="0" sz="2000" spc="5">
                <a:latin typeface="Lucida Sans Unicode"/>
                <a:cs typeface="Lucida Sans Unicode"/>
              </a:rPr>
              <a:t>= </a:t>
            </a:r>
            <a:r>
              <a:rPr dirty="0" sz="2000" spc="-5">
                <a:latin typeface="Lucida Sans Unicode"/>
                <a:cs typeface="Lucida Sans Unicode"/>
              </a:rPr>
              <a:t>{leftchild, rightchild, root,</a:t>
            </a:r>
            <a:r>
              <a:rPr dirty="0" sz="2000" spc="-45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parent})</a:t>
            </a:r>
            <a:endParaRPr sz="2000">
              <a:latin typeface="Lucida Sans Unicode"/>
              <a:cs typeface="Lucida Sans Unicode"/>
            </a:endParaRPr>
          </a:p>
          <a:p>
            <a:pPr marL="12700" marR="170180">
              <a:lnSpc>
                <a:spcPct val="100000"/>
              </a:lnSpc>
              <a:spcBef>
                <a:spcPts val="405"/>
              </a:spcBef>
            </a:pPr>
            <a:r>
              <a:rPr dirty="0" sz="2000" b="1">
                <a:latin typeface="Lucida Sans Unicode"/>
                <a:cs typeface="Lucida Sans Unicode"/>
              </a:rPr>
              <a:t>requires</a:t>
            </a:r>
            <a:r>
              <a:rPr dirty="0" sz="2000">
                <a:latin typeface="Lucida Sans Unicode"/>
                <a:cs typeface="Lucida Sans Unicode"/>
              </a:rPr>
              <a:t>: (1) Full </a:t>
            </a:r>
            <a:r>
              <a:rPr dirty="0" sz="2000" spc="-5">
                <a:latin typeface="Lucida Sans Unicode"/>
                <a:cs typeface="Lucida Sans Unicode"/>
              </a:rPr>
              <a:t>() is false and </a:t>
            </a:r>
            <a:r>
              <a:rPr dirty="0" sz="2000">
                <a:latin typeface="Lucida Sans Unicode"/>
                <a:cs typeface="Lucida Sans Unicode"/>
              </a:rPr>
              <a:t>(2) </a:t>
            </a:r>
            <a:r>
              <a:rPr dirty="0" sz="2000" spc="-5">
                <a:latin typeface="Lucida Sans Unicode"/>
                <a:cs typeface="Lucida Sans Unicode"/>
              </a:rPr>
              <a:t>either (a) rel </a:t>
            </a:r>
            <a:r>
              <a:rPr dirty="0" sz="2000">
                <a:latin typeface="Lucida Sans Unicode"/>
                <a:cs typeface="Lucida Sans Unicode"/>
              </a:rPr>
              <a:t>= root </a:t>
            </a:r>
            <a:r>
              <a:rPr dirty="0" sz="2000" spc="-5">
                <a:latin typeface="Lucida Sans Unicode"/>
                <a:cs typeface="Lucida Sans Unicode"/>
              </a:rPr>
              <a:t>and  Empty() is true or (b) rel </a:t>
            </a:r>
            <a:r>
              <a:rPr dirty="0" sz="2000">
                <a:latin typeface="Lucida Sans Unicode"/>
                <a:cs typeface="Lucida Sans Unicode"/>
              </a:rPr>
              <a:t>&lt;&gt; </a:t>
            </a:r>
            <a:r>
              <a:rPr dirty="0" sz="2000" spc="-5">
                <a:latin typeface="Lucida Sans Unicode"/>
                <a:cs typeface="Lucida Sans Unicode"/>
              </a:rPr>
              <a:t>root and rel </a:t>
            </a:r>
            <a:r>
              <a:rPr dirty="0" sz="2000">
                <a:latin typeface="Lucida Sans Unicode"/>
                <a:cs typeface="Lucida Sans Unicode"/>
              </a:rPr>
              <a:t>&lt;&gt; </a:t>
            </a:r>
            <a:r>
              <a:rPr dirty="0" sz="2000" spc="-5">
                <a:latin typeface="Lucida Sans Unicode"/>
                <a:cs typeface="Lucida Sans Unicode"/>
              </a:rPr>
              <a:t>parent and  Empty( </a:t>
            </a:r>
            <a:r>
              <a:rPr dirty="0" sz="2000">
                <a:latin typeface="Lucida Sans Unicode"/>
                <a:cs typeface="Lucida Sans Unicode"/>
              </a:rPr>
              <a:t>) </a:t>
            </a:r>
            <a:r>
              <a:rPr dirty="0" sz="2000" spc="-5">
                <a:latin typeface="Lucida Sans Unicode"/>
                <a:cs typeface="Lucida Sans Unicode"/>
              </a:rPr>
              <a:t>is</a:t>
            </a:r>
            <a:r>
              <a:rPr dirty="0" sz="2000" spc="-6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false.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000" b="1">
                <a:latin typeface="Lucida Sans Unicode"/>
                <a:cs typeface="Lucida Sans Unicode"/>
              </a:rPr>
              <a:t>input</a:t>
            </a:r>
            <a:r>
              <a:rPr dirty="0" sz="2000">
                <a:latin typeface="Lucida Sans Unicode"/>
                <a:cs typeface="Lucida Sans Unicode"/>
              </a:rPr>
              <a:t>: e,</a:t>
            </a:r>
            <a:r>
              <a:rPr dirty="0" sz="2000" spc="-125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rel.</a:t>
            </a:r>
            <a:endParaRPr sz="200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  <a:spcBef>
                <a:spcPts val="395"/>
              </a:spcBef>
            </a:pPr>
            <a:r>
              <a:rPr dirty="0" sz="2000" b="1">
                <a:latin typeface="Lucida Sans Unicode"/>
                <a:cs typeface="Lucida Sans Unicode"/>
              </a:rPr>
              <a:t>results</a:t>
            </a:r>
            <a:r>
              <a:rPr dirty="0" sz="2000">
                <a:latin typeface="Lucida Sans Unicode"/>
                <a:cs typeface="Lucida Sans Unicode"/>
              </a:rPr>
              <a:t>: </a:t>
            </a:r>
            <a:r>
              <a:rPr dirty="0" sz="2000" b="1">
                <a:latin typeface="Lucida Sans Unicode"/>
                <a:cs typeface="Lucida Sans Unicode"/>
              </a:rPr>
              <a:t>if </a:t>
            </a:r>
            <a:r>
              <a:rPr dirty="0" sz="2000" spc="-5">
                <a:latin typeface="Lucida Sans Unicode"/>
                <a:cs typeface="Lucida Sans Unicode"/>
              </a:rPr>
              <a:t>case </a:t>
            </a:r>
            <a:r>
              <a:rPr dirty="0" sz="2000">
                <a:latin typeface="Lucida Sans Unicode"/>
                <a:cs typeface="Lucida Sans Unicode"/>
              </a:rPr>
              <a:t>(1) </a:t>
            </a:r>
            <a:r>
              <a:rPr dirty="0" sz="2000" spc="-5">
                <a:latin typeface="Lucida Sans Unicode"/>
                <a:cs typeface="Lucida Sans Unicode"/>
              </a:rPr>
              <a:t>rel </a:t>
            </a:r>
            <a:r>
              <a:rPr dirty="0" sz="2000">
                <a:latin typeface="Lucida Sans Unicode"/>
                <a:cs typeface="Lucida Sans Unicode"/>
              </a:rPr>
              <a:t>= </a:t>
            </a:r>
            <a:r>
              <a:rPr dirty="0" sz="2000" spc="-5">
                <a:latin typeface="Lucida Sans Unicode"/>
                <a:cs typeface="Lucida Sans Unicode"/>
              </a:rPr>
              <a:t>leftChild, </a:t>
            </a:r>
            <a:r>
              <a:rPr dirty="0" sz="2000">
                <a:latin typeface="Lucida Sans Unicode"/>
                <a:cs typeface="Lucida Sans Unicode"/>
              </a:rPr>
              <a:t>current node has a </a:t>
            </a:r>
            <a:r>
              <a:rPr dirty="0" sz="2000" spc="-5">
                <a:latin typeface="Lucida Sans Unicode"/>
                <a:cs typeface="Lucida Sans Unicode"/>
              </a:rPr>
              <a:t>left  child, or </a:t>
            </a:r>
            <a:r>
              <a:rPr dirty="0" sz="2000">
                <a:latin typeface="Lucida Sans Unicode"/>
                <a:cs typeface="Lucida Sans Unicode"/>
              </a:rPr>
              <a:t>(2) </a:t>
            </a:r>
            <a:r>
              <a:rPr dirty="0" sz="2000" spc="-5">
                <a:latin typeface="Lucida Sans Unicode"/>
                <a:cs typeface="Lucida Sans Unicode"/>
              </a:rPr>
              <a:t>rel </a:t>
            </a:r>
            <a:r>
              <a:rPr dirty="0" sz="2000">
                <a:latin typeface="Lucida Sans Unicode"/>
                <a:cs typeface="Lucida Sans Unicode"/>
              </a:rPr>
              <a:t>= </a:t>
            </a:r>
            <a:r>
              <a:rPr dirty="0" sz="2000" spc="-5">
                <a:latin typeface="Lucida Sans Unicode"/>
                <a:cs typeface="Lucida Sans Unicode"/>
              </a:rPr>
              <a:t>rightChild, current </a:t>
            </a:r>
            <a:r>
              <a:rPr dirty="0" sz="2000">
                <a:latin typeface="Lucida Sans Unicode"/>
                <a:cs typeface="Lucida Sans Unicode"/>
              </a:rPr>
              <a:t>node has a </a:t>
            </a:r>
            <a:r>
              <a:rPr dirty="0" sz="2000" spc="-5">
                <a:latin typeface="Lucida Sans Unicode"/>
                <a:cs typeface="Lucida Sans Unicode"/>
              </a:rPr>
              <a:t>right child,  </a:t>
            </a:r>
            <a:r>
              <a:rPr dirty="0" sz="2000" b="1">
                <a:latin typeface="Lucida Sans Unicode"/>
                <a:cs typeface="Lucida Sans Unicode"/>
              </a:rPr>
              <a:t>then </a:t>
            </a:r>
            <a:r>
              <a:rPr dirty="0" sz="2000" spc="-5">
                <a:latin typeface="Lucida Sans Unicode"/>
                <a:cs typeface="Lucida Sans Unicode"/>
              </a:rPr>
              <a:t>inserted is false. </a:t>
            </a:r>
            <a:r>
              <a:rPr dirty="0" sz="2000" spc="5" b="1">
                <a:latin typeface="Lucida Sans Unicode"/>
                <a:cs typeface="Lucida Sans Unicode"/>
              </a:rPr>
              <a:t>Else </a:t>
            </a:r>
            <a:r>
              <a:rPr dirty="0" sz="2000">
                <a:latin typeface="Lucida Sans Unicode"/>
                <a:cs typeface="Lucida Sans Unicode"/>
              </a:rPr>
              <a:t>a node containing e </a:t>
            </a:r>
            <a:r>
              <a:rPr dirty="0" sz="2000" spc="-5">
                <a:latin typeface="Lucida Sans Unicode"/>
                <a:cs typeface="Lucida Sans Unicode"/>
              </a:rPr>
              <a:t>is added as  rel of </a:t>
            </a:r>
            <a:r>
              <a:rPr dirty="0" sz="2000">
                <a:latin typeface="Lucida Sans Unicode"/>
                <a:cs typeface="Lucida Sans Unicode"/>
              </a:rPr>
              <a:t>the current node </a:t>
            </a:r>
            <a:r>
              <a:rPr dirty="0" sz="2000" spc="-5">
                <a:latin typeface="Lucida Sans Unicode"/>
                <a:cs typeface="Lucida Sans Unicode"/>
              </a:rPr>
              <a:t>in </a:t>
            </a:r>
            <a:r>
              <a:rPr dirty="0" sz="2000">
                <a:latin typeface="Lucida Sans Unicode"/>
                <a:cs typeface="Lucida Sans Unicode"/>
              </a:rPr>
              <a:t>the </a:t>
            </a:r>
            <a:r>
              <a:rPr dirty="0" sz="2000" spc="-5">
                <a:latin typeface="Lucida Sans Unicode"/>
                <a:cs typeface="Lucida Sans Unicode"/>
              </a:rPr>
              <a:t>tree and </a:t>
            </a:r>
            <a:r>
              <a:rPr dirty="0" sz="2000">
                <a:latin typeface="Lucida Sans Unicode"/>
                <a:cs typeface="Lucida Sans Unicode"/>
              </a:rPr>
              <a:t>becomes the </a:t>
            </a:r>
            <a:r>
              <a:rPr dirty="0" sz="2000" spc="-5">
                <a:latin typeface="Lucida Sans Unicode"/>
                <a:cs typeface="Lucida Sans Unicode"/>
              </a:rPr>
              <a:t>current  </a:t>
            </a:r>
            <a:r>
              <a:rPr dirty="0" sz="2000">
                <a:latin typeface="Lucida Sans Unicode"/>
                <a:cs typeface="Lucida Sans Unicode"/>
              </a:rPr>
              <a:t>node and </a:t>
            </a:r>
            <a:r>
              <a:rPr dirty="0" sz="2000" spc="-5">
                <a:latin typeface="Lucida Sans Unicode"/>
                <a:cs typeface="Lucida Sans Unicode"/>
              </a:rPr>
              <a:t>inserted </a:t>
            </a:r>
            <a:r>
              <a:rPr dirty="0" sz="2000">
                <a:latin typeface="Lucida Sans Unicode"/>
                <a:cs typeface="Lucida Sans Unicode"/>
              </a:rPr>
              <a:t>is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true.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2000" b="1">
                <a:latin typeface="Lucida Sans Unicode"/>
                <a:cs typeface="Lucida Sans Unicode"/>
              </a:rPr>
              <a:t>output</a:t>
            </a:r>
            <a:r>
              <a:rPr dirty="0" sz="2000">
                <a:latin typeface="Lucida Sans Unicode"/>
                <a:cs typeface="Lucida Sans Unicode"/>
              </a:rPr>
              <a:t>:</a:t>
            </a:r>
            <a:r>
              <a:rPr dirty="0" sz="2000" spc="-12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inserted.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994" y="3967414"/>
            <a:ext cx="4001135" cy="1229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2357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1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15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434079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BTNode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q 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findparent(p, 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44234" y="3356990"/>
            <a:ext cx="1512570" cy="1475740"/>
          </a:xfrm>
          <a:custGeom>
            <a:avLst/>
            <a:gdLst/>
            <a:ahLst/>
            <a:cxnLst/>
            <a:rect l="l" t="t" r="r" b="b"/>
            <a:pathLst>
              <a:path w="1512570" h="1475739">
                <a:moveTo>
                  <a:pt x="0" y="1475359"/>
                </a:moveTo>
                <a:lnTo>
                  <a:pt x="882522" y="0"/>
                </a:lnTo>
                <a:lnTo>
                  <a:pt x="1512189" y="1475359"/>
                </a:lnTo>
                <a:lnTo>
                  <a:pt x="0" y="1475359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408292" y="671702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560"/>
              </a:spcBef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214996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70242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44234" y="3356990"/>
            <a:ext cx="1512570" cy="1475740"/>
          </a:xfrm>
          <a:custGeom>
            <a:avLst/>
            <a:gdLst/>
            <a:ahLst/>
            <a:cxnLst/>
            <a:rect l="l" t="t" r="r" b="b"/>
            <a:pathLst>
              <a:path w="1512570" h="1475739">
                <a:moveTo>
                  <a:pt x="0" y="1475359"/>
                </a:moveTo>
                <a:lnTo>
                  <a:pt x="882522" y="0"/>
                </a:lnTo>
                <a:lnTo>
                  <a:pt x="1512189" y="1475359"/>
                </a:lnTo>
                <a:lnTo>
                  <a:pt x="0" y="1475359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994" y="3967414"/>
            <a:ext cx="3434079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BTNode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q 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findparent(p, 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408292" y="671702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560"/>
              </a:spcBef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214996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70242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44234" y="3356990"/>
            <a:ext cx="1512570" cy="1475740"/>
          </a:xfrm>
          <a:custGeom>
            <a:avLst/>
            <a:gdLst/>
            <a:ahLst/>
            <a:cxnLst/>
            <a:rect l="l" t="t" r="r" b="b"/>
            <a:pathLst>
              <a:path w="1512570" h="1475739">
                <a:moveTo>
                  <a:pt x="0" y="1475359"/>
                </a:moveTo>
                <a:lnTo>
                  <a:pt x="882522" y="0"/>
                </a:lnTo>
                <a:lnTo>
                  <a:pt x="1512189" y="1475359"/>
                </a:lnTo>
                <a:lnTo>
                  <a:pt x="0" y="1475359"/>
                </a:lnTo>
                <a:close/>
              </a:path>
            </a:pathLst>
          </a:custGeom>
          <a:ln w="25399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2004" y="1753930"/>
            <a:ext cx="5725795" cy="1967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475105" marR="1379855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 marR="991235" indent="-914400">
              <a:lnSpc>
                <a:spcPct val="100600"/>
              </a:lnSpc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591806" y="2471292"/>
            <a:ext cx="3098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214996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70242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560693" y="4168140"/>
            <a:ext cx="864235" cy="648335"/>
          </a:xfrm>
          <a:custGeom>
            <a:avLst/>
            <a:gdLst/>
            <a:ahLst/>
            <a:cxnLst/>
            <a:rect l="l" t="t" r="r" b="b"/>
            <a:pathLst>
              <a:path w="864234" h="648335">
                <a:moveTo>
                  <a:pt x="0" y="648081"/>
                </a:moveTo>
                <a:lnTo>
                  <a:pt x="363600" y="0"/>
                </a:lnTo>
                <a:lnTo>
                  <a:pt x="864107" y="648081"/>
                </a:lnTo>
                <a:lnTo>
                  <a:pt x="0" y="64808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6854697" y="374269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10196" y="402678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084189" y="1129157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084189" y="1129157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902004" y="755650"/>
            <a:ext cx="7239000" cy="998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96585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algn="r" marR="328930">
              <a:lnSpc>
                <a:spcPct val="100000"/>
              </a:lnSpc>
              <a:spcBef>
                <a:spcPts val="785"/>
              </a:spcBef>
            </a:pPr>
            <a:r>
              <a:rPr dirty="0" sz="1200" spc="0" b="1">
                <a:latin typeface="SimSun"/>
                <a:cs typeface="SimSun"/>
              </a:rPr>
              <a:t>fin</a:t>
            </a:r>
            <a:r>
              <a:rPr dirty="0" sz="1200" spc="-5" b="1">
                <a:latin typeface="SimSun"/>
                <a:cs typeface="SimSun"/>
              </a:rPr>
              <a:t>dparent(P,T.Left)</a:t>
            </a:r>
            <a:endParaRPr sz="1200">
              <a:latin typeface="SimSun"/>
              <a:cs typeface="SimSun"/>
            </a:endParaRPr>
          </a:p>
          <a:p>
            <a:pPr algn="r" marR="361315">
              <a:lnSpc>
                <a:spcPct val="100000"/>
              </a:lnSpc>
              <a:spcBef>
                <a:spcPts val="560"/>
              </a:spcBef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04075" y="1001649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6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169784" y="963041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464"/>
                </a:moveTo>
                <a:lnTo>
                  <a:pt x="19685" y="224536"/>
                </a:lnTo>
                <a:lnTo>
                  <a:pt x="206883" y="204850"/>
                </a:lnTo>
                <a:lnTo>
                  <a:pt x="186499" y="188341"/>
                </a:lnTo>
                <a:lnTo>
                  <a:pt x="49149" y="188341"/>
                </a:lnTo>
                <a:lnTo>
                  <a:pt x="41148" y="113157"/>
                </a:lnTo>
                <a:lnTo>
                  <a:pt x="74128" y="113157"/>
                </a:lnTo>
                <a:lnTo>
                  <a:pt x="98671" y="82804"/>
                </a:lnTo>
                <a:lnTo>
                  <a:pt x="56134" y="82804"/>
                </a:lnTo>
                <a:lnTo>
                  <a:pt x="0" y="37464"/>
                </a:lnTo>
                <a:close/>
              </a:path>
              <a:path w="217804" h="224790">
                <a:moveTo>
                  <a:pt x="180461" y="46355"/>
                </a:moveTo>
                <a:lnTo>
                  <a:pt x="128143" y="46355"/>
                </a:lnTo>
                <a:lnTo>
                  <a:pt x="171323" y="81407"/>
                </a:lnTo>
                <a:lnTo>
                  <a:pt x="104267" y="164337"/>
                </a:lnTo>
                <a:lnTo>
                  <a:pt x="124206" y="180339"/>
                </a:lnTo>
                <a:lnTo>
                  <a:pt x="49149" y="188341"/>
                </a:lnTo>
                <a:lnTo>
                  <a:pt x="186499" y="188341"/>
                </a:lnTo>
                <a:lnTo>
                  <a:pt x="150749" y="159385"/>
                </a:lnTo>
                <a:lnTo>
                  <a:pt x="217805" y="76581"/>
                </a:lnTo>
                <a:lnTo>
                  <a:pt x="180461" y="46355"/>
                </a:lnTo>
                <a:close/>
              </a:path>
              <a:path w="217804" h="224790">
                <a:moveTo>
                  <a:pt x="54864" y="138430"/>
                </a:moveTo>
                <a:lnTo>
                  <a:pt x="58928" y="176149"/>
                </a:lnTo>
                <a:lnTo>
                  <a:pt x="96647" y="172212"/>
                </a:lnTo>
                <a:lnTo>
                  <a:pt x="90914" y="167512"/>
                </a:lnTo>
                <a:lnTo>
                  <a:pt x="73406" y="167512"/>
                </a:lnTo>
                <a:lnTo>
                  <a:pt x="69088" y="164084"/>
                </a:lnTo>
                <a:lnTo>
                  <a:pt x="68707" y="164084"/>
                </a:lnTo>
                <a:lnTo>
                  <a:pt x="68580" y="163703"/>
                </a:lnTo>
                <a:lnTo>
                  <a:pt x="64262" y="160147"/>
                </a:lnTo>
                <a:lnTo>
                  <a:pt x="76706" y="144780"/>
                </a:lnTo>
                <a:lnTo>
                  <a:pt x="62611" y="144780"/>
                </a:lnTo>
                <a:lnTo>
                  <a:pt x="54864" y="138430"/>
                </a:lnTo>
                <a:close/>
              </a:path>
              <a:path w="217804" h="224790">
                <a:moveTo>
                  <a:pt x="148906" y="77343"/>
                </a:moveTo>
                <a:lnTo>
                  <a:pt x="131318" y="77343"/>
                </a:lnTo>
                <a:lnTo>
                  <a:pt x="140462" y="84709"/>
                </a:lnTo>
                <a:lnTo>
                  <a:pt x="73406" y="167512"/>
                </a:lnTo>
                <a:lnTo>
                  <a:pt x="90914" y="167512"/>
                </a:lnTo>
                <a:lnTo>
                  <a:pt x="88900" y="165862"/>
                </a:lnTo>
                <a:lnTo>
                  <a:pt x="155956" y="83058"/>
                </a:lnTo>
                <a:lnTo>
                  <a:pt x="148906" y="77343"/>
                </a:lnTo>
                <a:close/>
              </a:path>
              <a:path w="217804" h="224790">
                <a:moveTo>
                  <a:pt x="129794" y="61849"/>
                </a:moveTo>
                <a:lnTo>
                  <a:pt x="62611" y="144780"/>
                </a:lnTo>
                <a:lnTo>
                  <a:pt x="76706" y="144780"/>
                </a:lnTo>
                <a:lnTo>
                  <a:pt x="131318" y="77343"/>
                </a:lnTo>
                <a:lnTo>
                  <a:pt x="148906" y="77343"/>
                </a:lnTo>
                <a:lnTo>
                  <a:pt x="129794" y="61849"/>
                </a:lnTo>
                <a:close/>
              </a:path>
              <a:path w="217804" h="224790">
                <a:moveTo>
                  <a:pt x="74128" y="113157"/>
                </a:moveTo>
                <a:lnTo>
                  <a:pt x="41148" y="113157"/>
                </a:lnTo>
                <a:lnTo>
                  <a:pt x="61087" y="129286"/>
                </a:lnTo>
                <a:lnTo>
                  <a:pt x="74128" y="113157"/>
                </a:lnTo>
                <a:close/>
              </a:path>
              <a:path w="217804" h="224790">
                <a:moveTo>
                  <a:pt x="123190" y="0"/>
                </a:moveTo>
                <a:lnTo>
                  <a:pt x="56134" y="82804"/>
                </a:lnTo>
                <a:lnTo>
                  <a:pt x="98671" y="82804"/>
                </a:lnTo>
                <a:lnTo>
                  <a:pt x="128143" y="46355"/>
                </a:lnTo>
                <a:lnTo>
                  <a:pt x="180461" y="46355"/>
                </a:lnTo>
                <a:lnTo>
                  <a:pt x="1231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44234" y="3356990"/>
            <a:ext cx="1512570" cy="1475740"/>
          </a:xfrm>
          <a:custGeom>
            <a:avLst/>
            <a:gdLst/>
            <a:ahLst/>
            <a:cxnLst/>
            <a:rect l="l" t="t" r="r" b="b"/>
            <a:pathLst>
              <a:path w="1512570" h="1475739">
                <a:moveTo>
                  <a:pt x="0" y="1475359"/>
                </a:moveTo>
                <a:lnTo>
                  <a:pt x="882522" y="0"/>
                </a:lnTo>
                <a:lnTo>
                  <a:pt x="1512189" y="1475359"/>
                </a:lnTo>
                <a:lnTo>
                  <a:pt x="0" y="1475359"/>
                </a:lnTo>
                <a:close/>
              </a:path>
            </a:pathLst>
          </a:custGeom>
          <a:ln w="25399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2004" y="1753930"/>
            <a:ext cx="5725795" cy="1967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475105" marR="1337310" indent="-914400">
              <a:lnSpc>
                <a:spcPct val="101299"/>
              </a:lnSpc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if(t.right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null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&amp;&amp;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t.left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 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600" spc="-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1600">
              <a:latin typeface="SimSun"/>
              <a:cs typeface="SimSun"/>
            </a:endParaRPr>
          </a:p>
          <a:p>
            <a:pPr marL="1475105" marR="991235" indent="-914400">
              <a:lnSpc>
                <a:spcPct val="100600"/>
              </a:lnSpc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591806" y="2471292"/>
            <a:ext cx="3098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214996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70242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560693" y="4168140"/>
            <a:ext cx="864235" cy="648335"/>
          </a:xfrm>
          <a:custGeom>
            <a:avLst/>
            <a:gdLst/>
            <a:ahLst/>
            <a:cxnLst/>
            <a:rect l="l" t="t" r="r" b="b"/>
            <a:pathLst>
              <a:path w="864234" h="648335">
                <a:moveTo>
                  <a:pt x="0" y="648081"/>
                </a:moveTo>
                <a:lnTo>
                  <a:pt x="363600" y="0"/>
                </a:lnTo>
                <a:lnTo>
                  <a:pt x="864107" y="648081"/>
                </a:lnTo>
                <a:lnTo>
                  <a:pt x="0" y="64808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6854697" y="3742690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10196" y="402678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084189" y="1129157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084189" y="1129157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902004" y="755650"/>
            <a:ext cx="7239000" cy="998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96585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algn="r" marR="328930">
              <a:lnSpc>
                <a:spcPct val="100000"/>
              </a:lnSpc>
              <a:spcBef>
                <a:spcPts val="785"/>
              </a:spcBef>
            </a:pPr>
            <a:r>
              <a:rPr dirty="0" sz="1200" spc="0" b="1">
                <a:latin typeface="SimSun"/>
                <a:cs typeface="SimSun"/>
              </a:rPr>
              <a:t>fin</a:t>
            </a:r>
            <a:r>
              <a:rPr dirty="0" sz="1200" spc="-5" b="1">
                <a:latin typeface="SimSun"/>
                <a:cs typeface="SimSun"/>
              </a:rPr>
              <a:t>dparent(P,T.Left)</a:t>
            </a:r>
            <a:endParaRPr sz="1200">
              <a:latin typeface="SimSun"/>
              <a:cs typeface="SimSun"/>
            </a:endParaRPr>
          </a:p>
          <a:p>
            <a:pPr algn="r" marR="361315">
              <a:lnSpc>
                <a:spcPct val="100000"/>
              </a:lnSpc>
              <a:spcBef>
                <a:spcPts val="560"/>
              </a:spcBef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04075" y="1001649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6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169784" y="963041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464"/>
                </a:moveTo>
                <a:lnTo>
                  <a:pt x="19685" y="224536"/>
                </a:lnTo>
                <a:lnTo>
                  <a:pt x="206883" y="204850"/>
                </a:lnTo>
                <a:lnTo>
                  <a:pt x="186499" y="188341"/>
                </a:lnTo>
                <a:lnTo>
                  <a:pt x="49149" y="188341"/>
                </a:lnTo>
                <a:lnTo>
                  <a:pt x="41148" y="113157"/>
                </a:lnTo>
                <a:lnTo>
                  <a:pt x="74128" y="113157"/>
                </a:lnTo>
                <a:lnTo>
                  <a:pt x="98671" y="82804"/>
                </a:lnTo>
                <a:lnTo>
                  <a:pt x="56134" y="82804"/>
                </a:lnTo>
                <a:lnTo>
                  <a:pt x="0" y="37464"/>
                </a:lnTo>
                <a:close/>
              </a:path>
              <a:path w="217804" h="224790">
                <a:moveTo>
                  <a:pt x="180461" y="46355"/>
                </a:moveTo>
                <a:lnTo>
                  <a:pt x="128143" y="46355"/>
                </a:lnTo>
                <a:lnTo>
                  <a:pt x="171323" y="81407"/>
                </a:lnTo>
                <a:lnTo>
                  <a:pt x="104267" y="164337"/>
                </a:lnTo>
                <a:lnTo>
                  <a:pt x="124206" y="180339"/>
                </a:lnTo>
                <a:lnTo>
                  <a:pt x="49149" y="188341"/>
                </a:lnTo>
                <a:lnTo>
                  <a:pt x="186499" y="188341"/>
                </a:lnTo>
                <a:lnTo>
                  <a:pt x="150749" y="159385"/>
                </a:lnTo>
                <a:lnTo>
                  <a:pt x="217805" y="76581"/>
                </a:lnTo>
                <a:lnTo>
                  <a:pt x="180461" y="46355"/>
                </a:lnTo>
                <a:close/>
              </a:path>
              <a:path w="217804" h="224790">
                <a:moveTo>
                  <a:pt x="54864" y="138430"/>
                </a:moveTo>
                <a:lnTo>
                  <a:pt x="58928" y="176149"/>
                </a:lnTo>
                <a:lnTo>
                  <a:pt x="96647" y="172212"/>
                </a:lnTo>
                <a:lnTo>
                  <a:pt x="90914" y="167512"/>
                </a:lnTo>
                <a:lnTo>
                  <a:pt x="73406" y="167512"/>
                </a:lnTo>
                <a:lnTo>
                  <a:pt x="69088" y="164084"/>
                </a:lnTo>
                <a:lnTo>
                  <a:pt x="68707" y="164084"/>
                </a:lnTo>
                <a:lnTo>
                  <a:pt x="68580" y="163703"/>
                </a:lnTo>
                <a:lnTo>
                  <a:pt x="64262" y="160147"/>
                </a:lnTo>
                <a:lnTo>
                  <a:pt x="76706" y="144780"/>
                </a:lnTo>
                <a:lnTo>
                  <a:pt x="62611" y="144780"/>
                </a:lnTo>
                <a:lnTo>
                  <a:pt x="54864" y="138430"/>
                </a:lnTo>
                <a:close/>
              </a:path>
              <a:path w="217804" h="224790">
                <a:moveTo>
                  <a:pt x="148906" y="77343"/>
                </a:moveTo>
                <a:lnTo>
                  <a:pt x="131318" y="77343"/>
                </a:lnTo>
                <a:lnTo>
                  <a:pt x="140462" y="84709"/>
                </a:lnTo>
                <a:lnTo>
                  <a:pt x="73406" y="167512"/>
                </a:lnTo>
                <a:lnTo>
                  <a:pt x="90914" y="167512"/>
                </a:lnTo>
                <a:lnTo>
                  <a:pt x="88900" y="165862"/>
                </a:lnTo>
                <a:lnTo>
                  <a:pt x="155956" y="83058"/>
                </a:lnTo>
                <a:lnTo>
                  <a:pt x="148906" y="77343"/>
                </a:lnTo>
                <a:close/>
              </a:path>
              <a:path w="217804" h="224790">
                <a:moveTo>
                  <a:pt x="129794" y="61849"/>
                </a:moveTo>
                <a:lnTo>
                  <a:pt x="62611" y="144780"/>
                </a:lnTo>
                <a:lnTo>
                  <a:pt x="76706" y="144780"/>
                </a:lnTo>
                <a:lnTo>
                  <a:pt x="131318" y="77343"/>
                </a:lnTo>
                <a:lnTo>
                  <a:pt x="148906" y="77343"/>
                </a:lnTo>
                <a:lnTo>
                  <a:pt x="129794" y="61849"/>
                </a:lnTo>
                <a:close/>
              </a:path>
              <a:path w="217804" h="224790">
                <a:moveTo>
                  <a:pt x="74128" y="113157"/>
                </a:moveTo>
                <a:lnTo>
                  <a:pt x="41148" y="113157"/>
                </a:lnTo>
                <a:lnTo>
                  <a:pt x="61087" y="129286"/>
                </a:lnTo>
                <a:lnTo>
                  <a:pt x="74128" y="113157"/>
                </a:lnTo>
                <a:close/>
              </a:path>
              <a:path w="217804" h="224790">
                <a:moveTo>
                  <a:pt x="123190" y="0"/>
                </a:moveTo>
                <a:lnTo>
                  <a:pt x="56134" y="82804"/>
                </a:lnTo>
                <a:lnTo>
                  <a:pt x="98671" y="82804"/>
                </a:lnTo>
                <a:lnTo>
                  <a:pt x="128143" y="46355"/>
                </a:lnTo>
                <a:lnTo>
                  <a:pt x="180461" y="46355"/>
                </a:lnTo>
                <a:lnTo>
                  <a:pt x="12319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44234" y="3356990"/>
            <a:ext cx="1512570" cy="1475740"/>
          </a:xfrm>
          <a:custGeom>
            <a:avLst/>
            <a:gdLst/>
            <a:ahLst/>
            <a:cxnLst/>
            <a:rect l="l" t="t" r="r" b="b"/>
            <a:pathLst>
              <a:path w="1512570" h="1475739">
                <a:moveTo>
                  <a:pt x="0" y="1475359"/>
                </a:moveTo>
                <a:lnTo>
                  <a:pt x="882522" y="0"/>
                </a:lnTo>
                <a:lnTo>
                  <a:pt x="1512189" y="1475359"/>
                </a:lnTo>
                <a:lnTo>
                  <a:pt x="0" y="1475359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408292" y="671702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560"/>
              </a:spcBef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214996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70242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7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44234" y="3356990"/>
            <a:ext cx="1512570" cy="1475740"/>
          </a:xfrm>
          <a:custGeom>
            <a:avLst/>
            <a:gdLst/>
            <a:ahLst/>
            <a:cxnLst/>
            <a:rect l="l" t="t" r="r" b="b"/>
            <a:pathLst>
              <a:path w="1512570" h="1475739">
                <a:moveTo>
                  <a:pt x="0" y="1475359"/>
                </a:moveTo>
                <a:lnTo>
                  <a:pt x="882522" y="0"/>
                </a:lnTo>
                <a:lnTo>
                  <a:pt x="1512189" y="1475359"/>
                </a:lnTo>
                <a:lnTo>
                  <a:pt x="0" y="1475359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9775" y="4951857"/>
            <a:ext cx="3124835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findparent(p,</a:t>
            </a:r>
            <a:r>
              <a:rPr dirty="0" sz="1600" spc="-8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408292" y="671702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560"/>
              </a:spcBef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214996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70242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8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44234" y="3356990"/>
            <a:ext cx="1512570" cy="1475740"/>
          </a:xfrm>
          <a:custGeom>
            <a:avLst/>
            <a:gdLst/>
            <a:ahLst/>
            <a:cxnLst/>
            <a:rect l="l" t="t" r="r" b="b"/>
            <a:pathLst>
              <a:path w="1512570" h="1475739">
                <a:moveTo>
                  <a:pt x="0" y="1475359"/>
                </a:moveTo>
                <a:lnTo>
                  <a:pt x="882522" y="0"/>
                </a:lnTo>
                <a:lnTo>
                  <a:pt x="1512189" y="1475359"/>
                </a:lnTo>
                <a:lnTo>
                  <a:pt x="0" y="1475359"/>
                </a:lnTo>
                <a:close/>
              </a:path>
            </a:pathLst>
          </a:custGeom>
          <a:ln w="25399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7214996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270242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111365" y="4168140"/>
            <a:ext cx="864235" cy="648335"/>
          </a:xfrm>
          <a:custGeom>
            <a:avLst/>
            <a:gdLst/>
            <a:ahLst/>
            <a:cxnLst/>
            <a:rect l="l" t="t" r="r" b="b"/>
            <a:pathLst>
              <a:path w="864234" h="648335">
                <a:moveTo>
                  <a:pt x="0" y="648081"/>
                </a:moveTo>
                <a:lnTo>
                  <a:pt x="446150" y="0"/>
                </a:lnTo>
                <a:lnTo>
                  <a:pt x="864107" y="648081"/>
                </a:lnTo>
                <a:lnTo>
                  <a:pt x="0" y="64808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7211059" y="3749040"/>
            <a:ext cx="470534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3055" algn="l"/>
              </a:tabLst>
            </a:pPr>
            <a:r>
              <a:rPr dirty="0" sz="1800">
                <a:latin typeface="Lucida Sans Unicode"/>
                <a:cs typeface="Lucida Sans Unicode"/>
              </a:rPr>
              <a:t>2	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566659" y="40331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40346" y="1129157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40346" y="1129157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902004" y="755650"/>
            <a:ext cx="7708900" cy="2022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96585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785"/>
              </a:spcBef>
            </a:pPr>
            <a:r>
              <a:rPr dirty="0" sz="1200" spc="0" b="1">
                <a:latin typeface="SimSun"/>
                <a:cs typeface="SimSun"/>
              </a:rPr>
              <a:t>fin</a:t>
            </a:r>
            <a:r>
              <a:rPr dirty="0" sz="1200" spc="-5" b="1">
                <a:latin typeface="SimSun"/>
                <a:cs typeface="SimSun"/>
              </a:rPr>
              <a:t>dparent(P,T.Right)</a:t>
            </a:r>
            <a:endParaRPr sz="1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988185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71374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531481" y="1050036"/>
            <a:ext cx="153670" cy="151765"/>
          </a:xfrm>
          <a:custGeom>
            <a:avLst/>
            <a:gdLst/>
            <a:ahLst/>
            <a:cxnLst/>
            <a:rect l="l" t="t" r="r" b="b"/>
            <a:pathLst>
              <a:path w="153670" h="151765">
                <a:moveTo>
                  <a:pt x="55752" y="0"/>
                </a:moveTo>
                <a:lnTo>
                  <a:pt x="0" y="58292"/>
                </a:lnTo>
                <a:lnTo>
                  <a:pt x="67055" y="122300"/>
                </a:lnTo>
                <a:lnTo>
                  <a:pt x="39243" y="151384"/>
                </a:lnTo>
                <a:lnTo>
                  <a:pt x="153162" y="148843"/>
                </a:lnTo>
                <a:lnTo>
                  <a:pt x="151272" y="64008"/>
                </a:lnTo>
                <a:lnTo>
                  <a:pt x="122682" y="64008"/>
                </a:lnTo>
                <a:lnTo>
                  <a:pt x="55752" y="0"/>
                </a:lnTo>
                <a:close/>
              </a:path>
              <a:path w="153670" h="151765">
                <a:moveTo>
                  <a:pt x="150622" y="34798"/>
                </a:moveTo>
                <a:lnTo>
                  <a:pt x="122682" y="64008"/>
                </a:lnTo>
                <a:lnTo>
                  <a:pt x="151272" y="64008"/>
                </a:lnTo>
                <a:lnTo>
                  <a:pt x="150622" y="347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492618" y="1011174"/>
            <a:ext cx="220345" cy="219710"/>
          </a:xfrm>
          <a:custGeom>
            <a:avLst/>
            <a:gdLst/>
            <a:ahLst/>
            <a:cxnLst/>
            <a:rect l="l" t="t" r="r" b="b"/>
            <a:pathLst>
              <a:path w="220345" h="219709">
                <a:moveTo>
                  <a:pt x="93725" y="0"/>
                </a:moveTo>
                <a:lnTo>
                  <a:pt x="0" y="98043"/>
                </a:lnTo>
                <a:lnTo>
                  <a:pt x="67055" y="162051"/>
                </a:lnTo>
                <a:lnTo>
                  <a:pt x="12319" y="219328"/>
                </a:lnTo>
                <a:lnTo>
                  <a:pt x="220090" y="214502"/>
                </a:lnTo>
                <a:lnTo>
                  <a:pt x="219413" y="184530"/>
                </a:lnTo>
                <a:lnTo>
                  <a:pt x="91185" y="184530"/>
                </a:lnTo>
                <a:lnTo>
                  <a:pt x="113664" y="160909"/>
                </a:lnTo>
                <a:lnTo>
                  <a:pt x="46735" y="96900"/>
                </a:lnTo>
                <a:lnTo>
                  <a:pt x="94741" y="46609"/>
                </a:lnTo>
                <a:lnTo>
                  <a:pt x="142461" y="46609"/>
                </a:lnTo>
                <a:lnTo>
                  <a:pt x="93725" y="0"/>
                </a:lnTo>
                <a:close/>
              </a:path>
              <a:path w="220345" h="219709">
                <a:moveTo>
                  <a:pt x="217210" y="87122"/>
                </a:moveTo>
                <a:lnTo>
                  <a:pt x="184276" y="87122"/>
                </a:lnTo>
                <a:lnTo>
                  <a:pt x="186435" y="182372"/>
                </a:lnTo>
                <a:lnTo>
                  <a:pt x="91185" y="184530"/>
                </a:lnTo>
                <a:lnTo>
                  <a:pt x="219413" y="184530"/>
                </a:lnTo>
                <a:lnTo>
                  <a:pt x="217210" y="87122"/>
                </a:lnTo>
                <a:close/>
              </a:path>
              <a:path w="220345" h="219709">
                <a:moveTo>
                  <a:pt x="95123" y="62229"/>
                </a:moveTo>
                <a:lnTo>
                  <a:pt x="62229" y="96647"/>
                </a:lnTo>
                <a:lnTo>
                  <a:pt x="129285" y="160654"/>
                </a:lnTo>
                <a:lnTo>
                  <a:pt x="117475" y="172847"/>
                </a:lnTo>
                <a:lnTo>
                  <a:pt x="175132" y="171576"/>
                </a:lnTo>
                <a:lnTo>
                  <a:pt x="174906" y="161289"/>
                </a:lnTo>
                <a:lnTo>
                  <a:pt x="143763" y="161289"/>
                </a:lnTo>
                <a:lnTo>
                  <a:pt x="144779" y="160274"/>
                </a:lnTo>
                <a:lnTo>
                  <a:pt x="77724" y="96265"/>
                </a:lnTo>
                <a:lnTo>
                  <a:pt x="95503" y="77724"/>
                </a:lnTo>
                <a:lnTo>
                  <a:pt x="111354" y="77724"/>
                </a:lnTo>
                <a:lnTo>
                  <a:pt x="95123" y="62229"/>
                </a:lnTo>
                <a:close/>
              </a:path>
              <a:path w="220345" h="219709">
                <a:moveTo>
                  <a:pt x="174453" y="140715"/>
                </a:moveTo>
                <a:lnTo>
                  <a:pt x="163449" y="140715"/>
                </a:lnTo>
                <a:lnTo>
                  <a:pt x="163956" y="160781"/>
                </a:lnTo>
                <a:lnTo>
                  <a:pt x="143763" y="161289"/>
                </a:lnTo>
                <a:lnTo>
                  <a:pt x="174906" y="161289"/>
                </a:lnTo>
                <a:lnTo>
                  <a:pt x="174453" y="140715"/>
                </a:lnTo>
                <a:close/>
              </a:path>
              <a:path w="220345" h="219709">
                <a:moveTo>
                  <a:pt x="111354" y="77724"/>
                </a:moveTo>
                <a:lnTo>
                  <a:pt x="95503" y="77724"/>
                </a:lnTo>
                <a:lnTo>
                  <a:pt x="162432" y="141731"/>
                </a:lnTo>
                <a:lnTo>
                  <a:pt x="163449" y="140715"/>
                </a:lnTo>
                <a:lnTo>
                  <a:pt x="174453" y="140715"/>
                </a:lnTo>
                <a:lnTo>
                  <a:pt x="174134" y="126237"/>
                </a:lnTo>
                <a:lnTo>
                  <a:pt x="162178" y="126237"/>
                </a:lnTo>
                <a:lnTo>
                  <a:pt x="111354" y="77724"/>
                </a:lnTo>
                <a:close/>
              </a:path>
              <a:path w="220345" h="219709">
                <a:moveTo>
                  <a:pt x="173862" y="113918"/>
                </a:moveTo>
                <a:lnTo>
                  <a:pt x="162178" y="126237"/>
                </a:lnTo>
                <a:lnTo>
                  <a:pt x="174134" y="126237"/>
                </a:lnTo>
                <a:lnTo>
                  <a:pt x="173862" y="113918"/>
                </a:lnTo>
                <a:close/>
              </a:path>
              <a:path w="220345" h="219709">
                <a:moveTo>
                  <a:pt x="142461" y="46609"/>
                </a:moveTo>
                <a:lnTo>
                  <a:pt x="94741" y="46609"/>
                </a:lnTo>
                <a:lnTo>
                  <a:pt x="161798" y="110616"/>
                </a:lnTo>
                <a:lnTo>
                  <a:pt x="184276" y="87122"/>
                </a:lnTo>
                <a:lnTo>
                  <a:pt x="217210" y="87122"/>
                </a:lnTo>
                <a:lnTo>
                  <a:pt x="216687" y="64008"/>
                </a:lnTo>
                <a:lnTo>
                  <a:pt x="160654" y="64008"/>
                </a:lnTo>
                <a:lnTo>
                  <a:pt x="142461" y="46609"/>
                </a:lnTo>
                <a:close/>
              </a:path>
              <a:path w="220345" h="219709">
                <a:moveTo>
                  <a:pt x="215391" y="6730"/>
                </a:moveTo>
                <a:lnTo>
                  <a:pt x="160654" y="64008"/>
                </a:lnTo>
                <a:lnTo>
                  <a:pt x="216687" y="64008"/>
                </a:lnTo>
                <a:lnTo>
                  <a:pt x="215391" y="67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15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49469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940" y="1551685"/>
            <a:ext cx="206375" cy="257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10" b="1">
                <a:solidFill>
                  <a:srgbClr val="2CA1BE"/>
                </a:solidFill>
                <a:latin typeface="Lucida Sans Unicode"/>
                <a:cs typeface="Lucida Sans Unicode"/>
              </a:rPr>
              <a:t>3.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35940" y="3917569"/>
            <a:ext cx="206375" cy="257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10" b="1">
                <a:solidFill>
                  <a:srgbClr val="2CA1BE"/>
                </a:solidFill>
                <a:latin typeface="Lucida Sans Unicode"/>
                <a:cs typeface="Lucida Sans Unicode"/>
              </a:rPr>
              <a:t>4.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44" y="1462785"/>
            <a:ext cx="7286625" cy="4451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 b="1">
                <a:latin typeface="Lucida Sans Unicode"/>
                <a:cs typeface="Lucida Sans Unicode"/>
              </a:rPr>
              <a:t>Procedure </a:t>
            </a:r>
            <a:r>
              <a:rPr dirty="0" sz="2200" spc="-5">
                <a:latin typeface="Lucida Sans Unicode"/>
                <a:cs typeface="Lucida Sans Unicode"/>
              </a:rPr>
              <a:t>DeleteSub</a:t>
            </a:r>
            <a:r>
              <a:rPr dirty="0" sz="2200" spc="-40">
                <a:latin typeface="Lucida Sans Unicode"/>
                <a:cs typeface="Lucida Sans Unicode"/>
              </a:rPr>
              <a:t> </a:t>
            </a:r>
            <a:r>
              <a:rPr dirty="0" sz="2200">
                <a:latin typeface="Lucida Sans Unicode"/>
                <a:cs typeface="Lucida Sans Unicode"/>
              </a:rPr>
              <a:t>()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00" b="1">
                <a:latin typeface="Lucida Sans Unicode"/>
                <a:cs typeface="Lucida Sans Unicode"/>
              </a:rPr>
              <a:t>requires</a:t>
            </a:r>
            <a:r>
              <a:rPr dirty="0" sz="2200">
                <a:latin typeface="Lucida Sans Unicode"/>
                <a:cs typeface="Lucida Sans Unicode"/>
              </a:rPr>
              <a:t>: </a:t>
            </a:r>
            <a:r>
              <a:rPr dirty="0" sz="2200" spc="-10">
                <a:latin typeface="Lucida Sans Unicode"/>
                <a:cs typeface="Lucida Sans Unicode"/>
              </a:rPr>
              <a:t>Binary tree </a:t>
            </a:r>
            <a:r>
              <a:rPr dirty="0" sz="2200" spc="-5">
                <a:latin typeface="Lucida Sans Unicode"/>
                <a:cs typeface="Lucida Sans Unicode"/>
              </a:rPr>
              <a:t>is not</a:t>
            </a:r>
            <a:r>
              <a:rPr dirty="0" sz="2200" spc="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empty.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00" b="1">
                <a:latin typeface="Lucida Sans Unicode"/>
                <a:cs typeface="Lucida Sans Unicode"/>
              </a:rPr>
              <a:t>input</a:t>
            </a:r>
            <a:r>
              <a:rPr dirty="0" sz="2200">
                <a:latin typeface="Lucida Sans Unicode"/>
                <a:cs typeface="Lucida Sans Unicode"/>
              </a:rPr>
              <a:t>: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none</a:t>
            </a:r>
            <a:endParaRPr sz="2200">
              <a:latin typeface="Lucida Sans Unicode"/>
              <a:cs typeface="Lucida Sans Unicode"/>
            </a:endParaRPr>
          </a:p>
          <a:p>
            <a:pPr marL="12700" marR="5080">
              <a:lnSpc>
                <a:spcPct val="95000"/>
              </a:lnSpc>
              <a:spcBef>
                <a:spcPts val="275"/>
              </a:spcBef>
            </a:pPr>
            <a:r>
              <a:rPr dirty="0" sz="2200" b="1">
                <a:latin typeface="Lucida Sans Unicode"/>
                <a:cs typeface="Lucida Sans Unicode"/>
              </a:rPr>
              <a:t>results</a:t>
            </a:r>
            <a:r>
              <a:rPr dirty="0" sz="2200">
                <a:latin typeface="Lucida Sans Unicode"/>
                <a:cs typeface="Lucida Sans Unicode"/>
              </a:rPr>
              <a:t>: </a:t>
            </a:r>
            <a:r>
              <a:rPr dirty="0" sz="2200" spc="-5">
                <a:latin typeface="Lucida Sans Unicode"/>
                <a:cs typeface="Lucida Sans Unicode"/>
              </a:rPr>
              <a:t>The subtree whose </a:t>
            </a:r>
            <a:r>
              <a:rPr dirty="0" sz="2200" spc="-10">
                <a:latin typeface="Lucida Sans Unicode"/>
                <a:cs typeface="Lucida Sans Unicode"/>
              </a:rPr>
              <a:t>root </a:t>
            </a:r>
            <a:r>
              <a:rPr dirty="0" sz="2200" spc="-5">
                <a:latin typeface="Lucida Sans Unicode"/>
                <a:cs typeface="Lucida Sans Unicode"/>
              </a:rPr>
              <a:t>node was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5">
                <a:latin typeface="Lucida Sans Unicode"/>
                <a:cs typeface="Lucida Sans Unicode"/>
              </a:rPr>
              <a:t>current  node is </a:t>
            </a:r>
            <a:r>
              <a:rPr dirty="0" sz="2200" spc="-10">
                <a:latin typeface="Lucida Sans Unicode"/>
                <a:cs typeface="Lucida Sans Unicode"/>
              </a:rPr>
              <a:t>deleted </a:t>
            </a:r>
            <a:r>
              <a:rPr dirty="0" sz="2200" spc="-5">
                <a:latin typeface="Lucida Sans Unicode"/>
                <a:cs typeface="Lucida Sans Unicode"/>
              </a:rPr>
              <a:t>from </a:t>
            </a:r>
            <a:r>
              <a:rPr dirty="0" sz="2200" spc="-10">
                <a:latin typeface="Lucida Sans Unicode"/>
                <a:cs typeface="Lucida Sans Unicode"/>
              </a:rPr>
              <a:t>the tree. </a:t>
            </a:r>
            <a:r>
              <a:rPr dirty="0" sz="2200" spc="-5">
                <a:latin typeface="Lucida Sans Unicode"/>
                <a:cs typeface="Lucida Sans Unicode"/>
              </a:rPr>
              <a:t>If </a:t>
            </a:r>
            <a:r>
              <a:rPr dirty="0" sz="2200" spc="-10">
                <a:latin typeface="Lucida Sans Unicode"/>
                <a:cs typeface="Lucida Sans Unicode"/>
              </a:rPr>
              <a:t>the resulting tree is  </a:t>
            </a:r>
            <a:r>
              <a:rPr dirty="0" sz="2200" spc="-5">
                <a:latin typeface="Lucida Sans Unicode"/>
                <a:cs typeface="Lucida Sans Unicode"/>
              </a:rPr>
              <a:t>not </a:t>
            </a:r>
            <a:r>
              <a:rPr dirty="0" sz="2200" spc="-10">
                <a:latin typeface="Lucida Sans Unicode"/>
                <a:cs typeface="Lucida Sans Unicode"/>
              </a:rPr>
              <a:t>empty, then the root </a:t>
            </a:r>
            <a:r>
              <a:rPr dirty="0" sz="2200" spc="-5">
                <a:latin typeface="Lucida Sans Unicode"/>
                <a:cs typeface="Lucida Sans Unicode"/>
              </a:rPr>
              <a:t>node is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5">
                <a:latin typeface="Lucida Sans Unicode"/>
                <a:cs typeface="Lucida Sans Unicode"/>
              </a:rPr>
              <a:t>current node.  </a:t>
            </a:r>
            <a:r>
              <a:rPr dirty="0" sz="2200" b="1">
                <a:latin typeface="Lucida Sans Unicode"/>
                <a:cs typeface="Lucida Sans Unicode"/>
              </a:rPr>
              <a:t>output</a:t>
            </a:r>
            <a:r>
              <a:rPr dirty="0" sz="2200">
                <a:latin typeface="Lucida Sans Unicode"/>
                <a:cs typeface="Lucida Sans Unicode"/>
              </a:rPr>
              <a:t>: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none.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00" spc="-5" b="1">
                <a:latin typeface="Lucida Sans Unicode"/>
                <a:cs typeface="Lucida Sans Unicode"/>
              </a:rPr>
              <a:t>Procedure </a:t>
            </a:r>
            <a:r>
              <a:rPr dirty="0" sz="2200" spc="-5">
                <a:latin typeface="Lucida Sans Unicode"/>
                <a:cs typeface="Lucida Sans Unicode"/>
              </a:rPr>
              <a:t>Update (Type</a:t>
            </a:r>
            <a:r>
              <a:rPr dirty="0" sz="2200" spc="-5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e).</a:t>
            </a:r>
            <a:endParaRPr sz="2200">
              <a:latin typeface="Lucida Sans Unicode"/>
              <a:cs typeface="Lucida Sans Unicode"/>
            </a:endParaRPr>
          </a:p>
          <a:p>
            <a:pPr marL="12700" marR="2658110">
              <a:lnSpc>
                <a:spcPct val="105000"/>
              </a:lnSpc>
              <a:spcBef>
                <a:spcPts val="10"/>
              </a:spcBef>
              <a:tabLst>
                <a:tab pos="985519" algn="l"/>
              </a:tabLst>
            </a:pPr>
            <a:r>
              <a:rPr dirty="0" sz="2200" b="1">
                <a:latin typeface="Lucida Sans Unicode"/>
                <a:cs typeface="Lucida Sans Unicode"/>
              </a:rPr>
              <a:t>requires</a:t>
            </a:r>
            <a:r>
              <a:rPr dirty="0" sz="2200">
                <a:latin typeface="Lucida Sans Unicode"/>
                <a:cs typeface="Lucida Sans Unicode"/>
              </a:rPr>
              <a:t>: </a:t>
            </a:r>
            <a:r>
              <a:rPr dirty="0" sz="2200" spc="-10">
                <a:latin typeface="Lucida Sans Unicode"/>
                <a:cs typeface="Lucida Sans Unicode"/>
              </a:rPr>
              <a:t>Binary tree </a:t>
            </a:r>
            <a:r>
              <a:rPr dirty="0" sz="2200" spc="-5">
                <a:latin typeface="Lucida Sans Unicode"/>
                <a:cs typeface="Lucida Sans Unicode"/>
              </a:rPr>
              <a:t>is not </a:t>
            </a:r>
            <a:r>
              <a:rPr dirty="0" sz="2200" spc="-10">
                <a:latin typeface="Lucida Sans Unicode"/>
                <a:cs typeface="Lucida Sans Unicode"/>
              </a:rPr>
              <a:t>empty.  </a:t>
            </a:r>
            <a:r>
              <a:rPr dirty="0" sz="2200" b="1">
                <a:latin typeface="Lucida Sans Unicode"/>
                <a:cs typeface="Lucida Sans Unicode"/>
              </a:rPr>
              <a:t>input</a:t>
            </a:r>
            <a:r>
              <a:rPr dirty="0" sz="2200">
                <a:latin typeface="Lucida Sans Unicode"/>
                <a:cs typeface="Lucida Sans Unicode"/>
              </a:rPr>
              <a:t>:	</a:t>
            </a:r>
            <a:r>
              <a:rPr dirty="0" sz="2200" spc="-10">
                <a:latin typeface="Lucida Sans Unicode"/>
                <a:cs typeface="Lucida Sans Unicode"/>
              </a:rPr>
              <a:t>e.</a:t>
            </a:r>
            <a:endParaRPr sz="2200">
              <a:latin typeface="Lucida Sans Unicode"/>
              <a:cs typeface="Lucida Sans Unicode"/>
            </a:endParaRPr>
          </a:p>
          <a:p>
            <a:pPr marL="12700" marR="467359">
              <a:lnSpc>
                <a:spcPts val="2380"/>
              </a:lnSpc>
              <a:spcBef>
                <a:spcPts val="425"/>
              </a:spcBef>
            </a:pPr>
            <a:r>
              <a:rPr dirty="0" sz="2200" b="1">
                <a:latin typeface="Lucida Sans Unicode"/>
                <a:cs typeface="Lucida Sans Unicode"/>
              </a:rPr>
              <a:t>results</a:t>
            </a:r>
            <a:r>
              <a:rPr dirty="0" sz="2200">
                <a:latin typeface="Lucida Sans Unicode"/>
                <a:cs typeface="Lucida Sans Unicode"/>
              </a:rPr>
              <a:t>: </a:t>
            </a:r>
            <a:r>
              <a:rPr dirty="0" sz="2200" spc="-10">
                <a:latin typeface="Lucida Sans Unicode"/>
                <a:cs typeface="Lucida Sans Unicode"/>
              </a:rPr>
              <a:t>the </a:t>
            </a:r>
            <a:r>
              <a:rPr dirty="0" sz="2200" spc="-5">
                <a:latin typeface="Lucida Sans Unicode"/>
                <a:cs typeface="Lucida Sans Unicode"/>
              </a:rPr>
              <a:t>element in e is </a:t>
            </a:r>
            <a:r>
              <a:rPr dirty="0" sz="2200" spc="-10">
                <a:latin typeface="Lucida Sans Unicode"/>
                <a:cs typeface="Lucida Sans Unicode"/>
              </a:rPr>
              <a:t>copied into the </a:t>
            </a:r>
            <a:r>
              <a:rPr dirty="0" sz="2200" spc="-5">
                <a:latin typeface="Lucida Sans Unicode"/>
                <a:cs typeface="Lucida Sans Unicode"/>
              </a:rPr>
              <a:t>current  node.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00" b="1">
                <a:latin typeface="Lucida Sans Unicode"/>
                <a:cs typeface="Lucida Sans Unicode"/>
              </a:rPr>
              <a:t>output</a:t>
            </a:r>
            <a:r>
              <a:rPr dirty="0" sz="2200">
                <a:latin typeface="Lucida Sans Unicode"/>
                <a:cs typeface="Lucida Sans Unicode"/>
              </a:rPr>
              <a:t>: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none.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44234" y="3356990"/>
            <a:ext cx="1512570" cy="1475740"/>
          </a:xfrm>
          <a:custGeom>
            <a:avLst/>
            <a:gdLst/>
            <a:ahLst/>
            <a:cxnLst/>
            <a:rect l="l" t="t" r="r" b="b"/>
            <a:pathLst>
              <a:path w="1512570" h="1475739">
                <a:moveTo>
                  <a:pt x="0" y="1475359"/>
                </a:moveTo>
                <a:lnTo>
                  <a:pt x="882522" y="0"/>
                </a:lnTo>
                <a:lnTo>
                  <a:pt x="1512189" y="1475359"/>
                </a:lnTo>
                <a:lnTo>
                  <a:pt x="0" y="1475359"/>
                </a:lnTo>
                <a:close/>
              </a:path>
            </a:pathLst>
          </a:custGeom>
          <a:ln w="25399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49885" indent="-914400">
              <a:lnSpc>
                <a:spcPct val="101299"/>
              </a:lnSpc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if(t.right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null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&amp;&amp;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t.left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null) 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600" spc="-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7214996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270242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111365" y="4168140"/>
            <a:ext cx="864235" cy="648335"/>
          </a:xfrm>
          <a:custGeom>
            <a:avLst/>
            <a:gdLst/>
            <a:ahLst/>
            <a:cxnLst/>
            <a:rect l="l" t="t" r="r" b="b"/>
            <a:pathLst>
              <a:path w="864234" h="648335">
                <a:moveTo>
                  <a:pt x="0" y="648081"/>
                </a:moveTo>
                <a:lnTo>
                  <a:pt x="446150" y="0"/>
                </a:lnTo>
                <a:lnTo>
                  <a:pt x="864107" y="648081"/>
                </a:lnTo>
                <a:lnTo>
                  <a:pt x="0" y="64808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7211059" y="3749040"/>
            <a:ext cx="470534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3055" algn="l"/>
              </a:tabLst>
            </a:pPr>
            <a:r>
              <a:rPr dirty="0" sz="1800">
                <a:latin typeface="Lucida Sans Unicode"/>
                <a:cs typeface="Lucida Sans Unicode"/>
              </a:rPr>
              <a:t>2	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566659" y="40331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40346" y="1129157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40346" y="1129157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902004" y="755650"/>
            <a:ext cx="7708900" cy="2022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96585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785"/>
              </a:spcBef>
            </a:pPr>
            <a:r>
              <a:rPr dirty="0" sz="1200" spc="0" b="1">
                <a:latin typeface="SimSun"/>
                <a:cs typeface="SimSun"/>
              </a:rPr>
              <a:t>fin</a:t>
            </a:r>
            <a:r>
              <a:rPr dirty="0" sz="1200" spc="-5" b="1">
                <a:latin typeface="SimSun"/>
                <a:cs typeface="SimSun"/>
              </a:rPr>
              <a:t>dparent(P,T.Right)</a:t>
            </a:r>
            <a:endParaRPr sz="12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988185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71374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531481" y="1050036"/>
            <a:ext cx="153670" cy="151765"/>
          </a:xfrm>
          <a:custGeom>
            <a:avLst/>
            <a:gdLst/>
            <a:ahLst/>
            <a:cxnLst/>
            <a:rect l="l" t="t" r="r" b="b"/>
            <a:pathLst>
              <a:path w="153670" h="151765">
                <a:moveTo>
                  <a:pt x="55752" y="0"/>
                </a:moveTo>
                <a:lnTo>
                  <a:pt x="0" y="58292"/>
                </a:lnTo>
                <a:lnTo>
                  <a:pt x="67055" y="122300"/>
                </a:lnTo>
                <a:lnTo>
                  <a:pt x="39243" y="151384"/>
                </a:lnTo>
                <a:lnTo>
                  <a:pt x="153162" y="148843"/>
                </a:lnTo>
                <a:lnTo>
                  <a:pt x="151272" y="64008"/>
                </a:lnTo>
                <a:lnTo>
                  <a:pt x="122682" y="64008"/>
                </a:lnTo>
                <a:lnTo>
                  <a:pt x="55752" y="0"/>
                </a:lnTo>
                <a:close/>
              </a:path>
              <a:path w="153670" h="151765">
                <a:moveTo>
                  <a:pt x="150622" y="34798"/>
                </a:moveTo>
                <a:lnTo>
                  <a:pt x="122682" y="64008"/>
                </a:lnTo>
                <a:lnTo>
                  <a:pt x="151272" y="64008"/>
                </a:lnTo>
                <a:lnTo>
                  <a:pt x="150622" y="347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492618" y="1011174"/>
            <a:ext cx="220345" cy="219710"/>
          </a:xfrm>
          <a:custGeom>
            <a:avLst/>
            <a:gdLst/>
            <a:ahLst/>
            <a:cxnLst/>
            <a:rect l="l" t="t" r="r" b="b"/>
            <a:pathLst>
              <a:path w="220345" h="219709">
                <a:moveTo>
                  <a:pt x="93725" y="0"/>
                </a:moveTo>
                <a:lnTo>
                  <a:pt x="0" y="98043"/>
                </a:lnTo>
                <a:lnTo>
                  <a:pt x="67055" y="162051"/>
                </a:lnTo>
                <a:lnTo>
                  <a:pt x="12319" y="219328"/>
                </a:lnTo>
                <a:lnTo>
                  <a:pt x="220090" y="214502"/>
                </a:lnTo>
                <a:lnTo>
                  <a:pt x="219413" y="184530"/>
                </a:lnTo>
                <a:lnTo>
                  <a:pt x="91185" y="184530"/>
                </a:lnTo>
                <a:lnTo>
                  <a:pt x="113664" y="160909"/>
                </a:lnTo>
                <a:lnTo>
                  <a:pt x="46735" y="96900"/>
                </a:lnTo>
                <a:lnTo>
                  <a:pt x="94741" y="46609"/>
                </a:lnTo>
                <a:lnTo>
                  <a:pt x="142461" y="46609"/>
                </a:lnTo>
                <a:lnTo>
                  <a:pt x="93725" y="0"/>
                </a:lnTo>
                <a:close/>
              </a:path>
              <a:path w="220345" h="219709">
                <a:moveTo>
                  <a:pt x="217210" y="87122"/>
                </a:moveTo>
                <a:lnTo>
                  <a:pt x="184276" y="87122"/>
                </a:lnTo>
                <a:lnTo>
                  <a:pt x="186435" y="182372"/>
                </a:lnTo>
                <a:lnTo>
                  <a:pt x="91185" y="184530"/>
                </a:lnTo>
                <a:lnTo>
                  <a:pt x="219413" y="184530"/>
                </a:lnTo>
                <a:lnTo>
                  <a:pt x="217210" y="87122"/>
                </a:lnTo>
                <a:close/>
              </a:path>
              <a:path w="220345" h="219709">
                <a:moveTo>
                  <a:pt x="95123" y="62229"/>
                </a:moveTo>
                <a:lnTo>
                  <a:pt x="62229" y="96647"/>
                </a:lnTo>
                <a:lnTo>
                  <a:pt x="129285" y="160654"/>
                </a:lnTo>
                <a:lnTo>
                  <a:pt x="117475" y="172847"/>
                </a:lnTo>
                <a:lnTo>
                  <a:pt x="175132" y="171576"/>
                </a:lnTo>
                <a:lnTo>
                  <a:pt x="174906" y="161289"/>
                </a:lnTo>
                <a:lnTo>
                  <a:pt x="143763" y="161289"/>
                </a:lnTo>
                <a:lnTo>
                  <a:pt x="144779" y="160274"/>
                </a:lnTo>
                <a:lnTo>
                  <a:pt x="77724" y="96265"/>
                </a:lnTo>
                <a:lnTo>
                  <a:pt x="95503" y="77724"/>
                </a:lnTo>
                <a:lnTo>
                  <a:pt x="111354" y="77724"/>
                </a:lnTo>
                <a:lnTo>
                  <a:pt x="95123" y="62229"/>
                </a:lnTo>
                <a:close/>
              </a:path>
              <a:path w="220345" h="219709">
                <a:moveTo>
                  <a:pt x="174453" y="140715"/>
                </a:moveTo>
                <a:lnTo>
                  <a:pt x="163449" y="140715"/>
                </a:lnTo>
                <a:lnTo>
                  <a:pt x="163956" y="160781"/>
                </a:lnTo>
                <a:lnTo>
                  <a:pt x="143763" y="161289"/>
                </a:lnTo>
                <a:lnTo>
                  <a:pt x="174906" y="161289"/>
                </a:lnTo>
                <a:lnTo>
                  <a:pt x="174453" y="140715"/>
                </a:lnTo>
                <a:close/>
              </a:path>
              <a:path w="220345" h="219709">
                <a:moveTo>
                  <a:pt x="111354" y="77724"/>
                </a:moveTo>
                <a:lnTo>
                  <a:pt x="95503" y="77724"/>
                </a:lnTo>
                <a:lnTo>
                  <a:pt x="162432" y="141731"/>
                </a:lnTo>
                <a:lnTo>
                  <a:pt x="163449" y="140715"/>
                </a:lnTo>
                <a:lnTo>
                  <a:pt x="174453" y="140715"/>
                </a:lnTo>
                <a:lnTo>
                  <a:pt x="174134" y="126237"/>
                </a:lnTo>
                <a:lnTo>
                  <a:pt x="162178" y="126237"/>
                </a:lnTo>
                <a:lnTo>
                  <a:pt x="111354" y="77724"/>
                </a:lnTo>
                <a:close/>
              </a:path>
              <a:path w="220345" h="219709">
                <a:moveTo>
                  <a:pt x="173862" y="113918"/>
                </a:moveTo>
                <a:lnTo>
                  <a:pt x="162178" y="126237"/>
                </a:lnTo>
                <a:lnTo>
                  <a:pt x="174134" y="126237"/>
                </a:lnTo>
                <a:lnTo>
                  <a:pt x="173862" y="113918"/>
                </a:lnTo>
                <a:close/>
              </a:path>
              <a:path w="220345" h="219709">
                <a:moveTo>
                  <a:pt x="142461" y="46609"/>
                </a:moveTo>
                <a:lnTo>
                  <a:pt x="94741" y="46609"/>
                </a:lnTo>
                <a:lnTo>
                  <a:pt x="161798" y="110616"/>
                </a:lnTo>
                <a:lnTo>
                  <a:pt x="184276" y="87122"/>
                </a:lnTo>
                <a:lnTo>
                  <a:pt x="217210" y="87122"/>
                </a:lnTo>
                <a:lnTo>
                  <a:pt x="216687" y="64008"/>
                </a:lnTo>
                <a:lnTo>
                  <a:pt x="160654" y="64008"/>
                </a:lnTo>
                <a:lnTo>
                  <a:pt x="142461" y="46609"/>
                </a:lnTo>
                <a:close/>
              </a:path>
              <a:path w="220345" h="219709">
                <a:moveTo>
                  <a:pt x="215391" y="6730"/>
                </a:moveTo>
                <a:lnTo>
                  <a:pt x="160654" y="64008"/>
                </a:lnTo>
                <a:lnTo>
                  <a:pt x="216687" y="64008"/>
                </a:lnTo>
                <a:lnTo>
                  <a:pt x="215391" y="67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8753347" y="6429192"/>
            <a:ext cx="18478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10"/>
              </a:lnSpc>
            </a:pPr>
            <a:r>
              <a:rPr dirty="0" sz="1000" spc="-15">
                <a:latin typeface="Lucida Sans Unicode"/>
                <a:cs typeface="Lucida Sans Unicode"/>
              </a:rPr>
              <a:t>16</a:t>
            </a:r>
            <a:endParaRPr sz="1000">
              <a:latin typeface="Lucida Sans Unicode"/>
              <a:cs typeface="Lucida Sans Unicode"/>
            </a:endParaRPr>
          </a:p>
          <a:p>
            <a:pPr algn="ctr" marL="78740">
              <a:lnSpc>
                <a:spcPct val="100000"/>
              </a:lnSpc>
            </a:pPr>
            <a:r>
              <a:rPr dirty="0" sz="1000" spc="-5">
                <a:latin typeface="Lucida Sans Unicode"/>
                <a:cs typeface="Lucida Sans Unicode"/>
              </a:rPr>
              <a:t>0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44234" y="3356990"/>
            <a:ext cx="1512570" cy="1475740"/>
          </a:xfrm>
          <a:custGeom>
            <a:avLst/>
            <a:gdLst/>
            <a:ahLst/>
            <a:cxnLst/>
            <a:rect l="l" t="t" r="r" b="b"/>
            <a:pathLst>
              <a:path w="1512570" h="1475739">
                <a:moveTo>
                  <a:pt x="0" y="1475359"/>
                </a:moveTo>
                <a:lnTo>
                  <a:pt x="882522" y="0"/>
                </a:lnTo>
                <a:lnTo>
                  <a:pt x="1512189" y="1475359"/>
                </a:lnTo>
                <a:lnTo>
                  <a:pt x="0" y="1475359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04279" y="188595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4082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4" y="381000"/>
                </a:lnTo>
                <a:lnTo>
                  <a:pt x="1908174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408292" y="671702"/>
            <a:ext cx="1908175" cy="381000"/>
          </a:xfrm>
          <a:prstGeom prst="rect">
            <a:avLst/>
          </a:prstGeom>
          <a:ln w="25400">
            <a:solidFill>
              <a:srgbClr val="1E768B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560"/>
              </a:spcBef>
            </a:pPr>
            <a:r>
              <a:rPr dirty="0" sz="1200" spc="-5" b="1">
                <a:latin typeface="SimSun"/>
                <a:cs typeface="SimSun"/>
              </a:rPr>
              <a:t>findparent(P,T.Left)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528179" y="544194"/>
            <a:ext cx="144780" cy="156210"/>
          </a:xfrm>
          <a:custGeom>
            <a:avLst/>
            <a:gdLst/>
            <a:ahLst/>
            <a:cxnLst/>
            <a:rect l="l" t="t" r="r" b="b"/>
            <a:pathLst>
              <a:path w="144779" h="156209">
                <a:moveTo>
                  <a:pt x="0" y="61975"/>
                </a:moveTo>
                <a:lnTo>
                  <a:pt x="9905" y="155701"/>
                </a:lnTo>
                <a:lnTo>
                  <a:pt x="103631" y="145795"/>
                </a:lnTo>
                <a:lnTo>
                  <a:pt x="77724" y="124840"/>
                </a:lnTo>
                <a:lnTo>
                  <a:pt x="111663" y="82930"/>
                </a:lnTo>
                <a:lnTo>
                  <a:pt x="25907" y="82930"/>
                </a:lnTo>
                <a:lnTo>
                  <a:pt x="0" y="61975"/>
                </a:lnTo>
                <a:close/>
              </a:path>
              <a:path w="144779" h="156209">
                <a:moveTo>
                  <a:pt x="92964" y="0"/>
                </a:moveTo>
                <a:lnTo>
                  <a:pt x="25907" y="82930"/>
                </a:lnTo>
                <a:lnTo>
                  <a:pt x="111663" y="82930"/>
                </a:lnTo>
                <a:lnTo>
                  <a:pt x="144779" y="42037"/>
                </a:lnTo>
                <a:lnTo>
                  <a:pt x="929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493889" y="505587"/>
            <a:ext cx="217804" cy="224790"/>
          </a:xfrm>
          <a:custGeom>
            <a:avLst/>
            <a:gdLst/>
            <a:ahLst/>
            <a:cxnLst/>
            <a:rect l="l" t="t" r="r" b="b"/>
            <a:pathLst>
              <a:path w="217804" h="224790">
                <a:moveTo>
                  <a:pt x="0" y="37337"/>
                </a:moveTo>
                <a:lnTo>
                  <a:pt x="19684" y="224536"/>
                </a:lnTo>
                <a:lnTo>
                  <a:pt x="206882" y="204850"/>
                </a:lnTo>
                <a:lnTo>
                  <a:pt x="186342" y="188213"/>
                </a:lnTo>
                <a:lnTo>
                  <a:pt x="49021" y="188213"/>
                </a:lnTo>
                <a:lnTo>
                  <a:pt x="41147" y="113157"/>
                </a:lnTo>
                <a:lnTo>
                  <a:pt x="74026" y="113157"/>
                </a:lnTo>
                <a:lnTo>
                  <a:pt x="98615" y="82803"/>
                </a:lnTo>
                <a:lnTo>
                  <a:pt x="56133" y="82803"/>
                </a:lnTo>
                <a:lnTo>
                  <a:pt x="0" y="37337"/>
                </a:lnTo>
                <a:close/>
              </a:path>
              <a:path w="217804" h="224790">
                <a:moveTo>
                  <a:pt x="180556" y="46354"/>
                </a:moveTo>
                <a:lnTo>
                  <a:pt x="128142" y="46354"/>
                </a:lnTo>
                <a:lnTo>
                  <a:pt x="171322" y="81407"/>
                </a:lnTo>
                <a:lnTo>
                  <a:pt x="104266" y="164211"/>
                </a:lnTo>
                <a:lnTo>
                  <a:pt x="124205" y="180339"/>
                </a:lnTo>
                <a:lnTo>
                  <a:pt x="49021" y="188213"/>
                </a:lnTo>
                <a:lnTo>
                  <a:pt x="186342" y="188213"/>
                </a:lnTo>
                <a:lnTo>
                  <a:pt x="150749" y="159385"/>
                </a:lnTo>
                <a:lnTo>
                  <a:pt x="217804" y="76453"/>
                </a:lnTo>
                <a:lnTo>
                  <a:pt x="180556" y="46354"/>
                </a:lnTo>
                <a:close/>
              </a:path>
              <a:path w="217804" h="224790">
                <a:moveTo>
                  <a:pt x="54863" y="138429"/>
                </a:moveTo>
                <a:lnTo>
                  <a:pt x="58800" y="176149"/>
                </a:lnTo>
                <a:lnTo>
                  <a:pt x="96646" y="172212"/>
                </a:lnTo>
                <a:lnTo>
                  <a:pt x="90820" y="167512"/>
                </a:lnTo>
                <a:lnTo>
                  <a:pt x="73405" y="167512"/>
                </a:lnTo>
                <a:lnTo>
                  <a:pt x="69087" y="164084"/>
                </a:lnTo>
                <a:lnTo>
                  <a:pt x="68579" y="164084"/>
                </a:lnTo>
                <a:lnTo>
                  <a:pt x="68579" y="163702"/>
                </a:lnTo>
                <a:lnTo>
                  <a:pt x="64261" y="160147"/>
                </a:lnTo>
                <a:lnTo>
                  <a:pt x="76706" y="144779"/>
                </a:lnTo>
                <a:lnTo>
                  <a:pt x="62610" y="144779"/>
                </a:lnTo>
                <a:lnTo>
                  <a:pt x="54863" y="138429"/>
                </a:lnTo>
                <a:close/>
              </a:path>
              <a:path w="217804" h="224790">
                <a:moveTo>
                  <a:pt x="148779" y="77342"/>
                </a:moveTo>
                <a:lnTo>
                  <a:pt x="131317" y="77342"/>
                </a:lnTo>
                <a:lnTo>
                  <a:pt x="140461" y="84709"/>
                </a:lnTo>
                <a:lnTo>
                  <a:pt x="73405" y="167512"/>
                </a:lnTo>
                <a:lnTo>
                  <a:pt x="90820" y="167512"/>
                </a:lnTo>
                <a:lnTo>
                  <a:pt x="88772" y="165862"/>
                </a:lnTo>
                <a:lnTo>
                  <a:pt x="155828" y="83058"/>
                </a:lnTo>
                <a:lnTo>
                  <a:pt x="148779" y="77342"/>
                </a:lnTo>
                <a:close/>
              </a:path>
              <a:path w="217804" h="224790">
                <a:moveTo>
                  <a:pt x="129666" y="61849"/>
                </a:moveTo>
                <a:lnTo>
                  <a:pt x="62610" y="144779"/>
                </a:lnTo>
                <a:lnTo>
                  <a:pt x="76706" y="144779"/>
                </a:lnTo>
                <a:lnTo>
                  <a:pt x="131317" y="77342"/>
                </a:lnTo>
                <a:lnTo>
                  <a:pt x="148779" y="77342"/>
                </a:lnTo>
                <a:lnTo>
                  <a:pt x="129666" y="61849"/>
                </a:lnTo>
                <a:close/>
              </a:path>
              <a:path w="217804" h="224790">
                <a:moveTo>
                  <a:pt x="74026" y="113157"/>
                </a:moveTo>
                <a:lnTo>
                  <a:pt x="41147" y="113157"/>
                </a:lnTo>
                <a:lnTo>
                  <a:pt x="60959" y="129286"/>
                </a:lnTo>
                <a:lnTo>
                  <a:pt x="74026" y="113157"/>
                </a:lnTo>
                <a:close/>
              </a:path>
              <a:path w="217804" h="224790">
                <a:moveTo>
                  <a:pt x="123189" y="0"/>
                </a:moveTo>
                <a:lnTo>
                  <a:pt x="56133" y="82803"/>
                </a:lnTo>
                <a:lnTo>
                  <a:pt x="98615" y="82803"/>
                </a:lnTo>
                <a:lnTo>
                  <a:pt x="128142" y="46354"/>
                </a:lnTo>
                <a:lnTo>
                  <a:pt x="180556" y="46354"/>
                </a:lnTo>
                <a:lnTo>
                  <a:pt x="1231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214996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270242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1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2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775" y="4951857"/>
            <a:ext cx="3124835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findparent(p,</a:t>
            </a:r>
            <a:r>
              <a:rPr dirty="0" sz="1600" spc="-8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3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494651" y="3356990"/>
            <a:ext cx="1649730" cy="1475740"/>
          </a:xfrm>
          <a:custGeom>
            <a:avLst/>
            <a:gdLst/>
            <a:ahLst/>
            <a:cxnLst/>
            <a:rect l="l" t="t" r="r" b="b"/>
            <a:pathLst>
              <a:path w="1649729" h="1475739">
                <a:moveTo>
                  <a:pt x="0" y="1475359"/>
                </a:moveTo>
                <a:lnTo>
                  <a:pt x="717930" y="0"/>
                </a:lnTo>
                <a:lnTo>
                  <a:pt x="1649349" y="1464575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94651" y="4832350"/>
            <a:ext cx="1649730" cy="0"/>
          </a:xfrm>
          <a:custGeom>
            <a:avLst/>
            <a:gdLst/>
            <a:ahLst/>
            <a:cxnLst/>
            <a:rect l="l" t="t" r="r" b="b"/>
            <a:pathLst>
              <a:path w="1649729" h="0">
                <a:moveTo>
                  <a:pt x="164934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8151368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206358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340345" y="755650"/>
            <a:ext cx="163068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findparent(P,T.Right)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891526" y="592581"/>
            <a:ext cx="153670" cy="151765"/>
          </a:xfrm>
          <a:custGeom>
            <a:avLst/>
            <a:gdLst/>
            <a:ahLst/>
            <a:cxnLst/>
            <a:rect l="l" t="t" r="r" b="b"/>
            <a:pathLst>
              <a:path w="153670" h="151765">
                <a:moveTo>
                  <a:pt x="55752" y="0"/>
                </a:moveTo>
                <a:lnTo>
                  <a:pt x="0" y="58292"/>
                </a:lnTo>
                <a:lnTo>
                  <a:pt x="67055" y="122300"/>
                </a:lnTo>
                <a:lnTo>
                  <a:pt x="39243" y="151383"/>
                </a:lnTo>
                <a:lnTo>
                  <a:pt x="153162" y="148843"/>
                </a:lnTo>
                <a:lnTo>
                  <a:pt x="151272" y="64007"/>
                </a:lnTo>
                <a:lnTo>
                  <a:pt x="122681" y="64007"/>
                </a:lnTo>
                <a:lnTo>
                  <a:pt x="55752" y="0"/>
                </a:lnTo>
                <a:close/>
              </a:path>
              <a:path w="153670" h="151765">
                <a:moveTo>
                  <a:pt x="150622" y="34797"/>
                </a:moveTo>
                <a:lnTo>
                  <a:pt x="122681" y="64007"/>
                </a:lnTo>
                <a:lnTo>
                  <a:pt x="151272" y="64007"/>
                </a:lnTo>
                <a:lnTo>
                  <a:pt x="150622" y="34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852664" y="553719"/>
            <a:ext cx="220345" cy="219710"/>
          </a:xfrm>
          <a:custGeom>
            <a:avLst/>
            <a:gdLst/>
            <a:ahLst/>
            <a:cxnLst/>
            <a:rect l="l" t="t" r="r" b="b"/>
            <a:pathLst>
              <a:path w="220345" h="219709">
                <a:moveTo>
                  <a:pt x="93725" y="0"/>
                </a:moveTo>
                <a:lnTo>
                  <a:pt x="0" y="98043"/>
                </a:lnTo>
                <a:lnTo>
                  <a:pt x="67055" y="162051"/>
                </a:lnTo>
                <a:lnTo>
                  <a:pt x="12318" y="219328"/>
                </a:lnTo>
                <a:lnTo>
                  <a:pt x="220090" y="214502"/>
                </a:lnTo>
                <a:lnTo>
                  <a:pt x="219413" y="184530"/>
                </a:lnTo>
                <a:lnTo>
                  <a:pt x="91185" y="184530"/>
                </a:lnTo>
                <a:lnTo>
                  <a:pt x="113664" y="160908"/>
                </a:lnTo>
                <a:lnTo>
                  <a:pt x="46608" y="96900"/>
                </a:lnTo>
                <a:lnTo>
                  <a:pt x="94741" y="46608"/>
                </a:lnTo>
                <a:lnTo>
                  <a:pt x="142461" y="46608"/>
                </a:lnTo>
                <a:lnTo>
                  <a:pt x="93725" y="0"/>
                </a:lnTo>
                <a:close/>
              </a:path>
              <a:path w="220345" h="219709">
                <a:moveTo>
                  <a:pt x="217210" y="87121"/>
                </a:moveTo>
                <a:lnTo>
                  <a:pt x="184276" y="87121"/>
                </a:lnTo>
                <a:lnTo>
                  <a:pt x="186435" y="182371"/>
                </a:lnTo>
                <a:lnTo>
                  <a:pt x="91185" y="184530"/>
                </a:lnTo>
                <a:lnTo>
                  <a:pt x="219413" y="184530"/>
                </a:lnTo>
                <a:lnTo>
                  <a:pt x="217210" y="87121"/>
                </a:lnTo>
                <a:close/>
              </a:path>
              <a:path w="220345" h="219709">
                <a:moveTo>
                  <a:pt x="95122" y="62102"/>
                </a:moveTo>
                <a:lnTo>
                  <a:pt x="62229" y="96646"/>
                </a:lnTo>
                <a:lnTo>
                  <a:pt x="129158" y="160654"/>
                </a:lnTo>
                <a:lnTo>
                  <a:pt x="117475" y="172846"/>
                </a:lnTo>
                <a:lnTo>
                  <a:pt x="175132" y="171576"/>
                </a:lnTo>
                <a:lnTo>
                  <a:pt x="174906" y="161289"/>
                </a:lnTo>
                <a:lnTo>
                  <a:pt x="143763" y="161289"/>
                </a:lnTo>
                <a:lnTo>
                  <a:pt x="144779" y="160274"/>
                </a:lnTo>
                <a:lnTo>
                  <a:pt x="77724" y="96265"/>
                </a:lnTo>
                <a:lnTo>
                  <a:pt x="95503" y="77724"/>
                </a:lnTo>
                <a:lnTo>
                  <a:pt x="111487" y="77724"/>
                </a:lnTo>
                <a:lnTo>
                  <a:pt x="95122" y="62102"/>
                </a:lnTo>
                <a:close/>
              </a:path>
              <a:path w="220345" h="219709">
                <a:moveTo>
                  <a:pt x="174453" y="140715"/>
                </a:moveTo>
                <a:lnTo>
                  <a:pt x="163449" y="140715"/>
                </a:lnTo>
                <a:lnTo>
                  <a:pt x="163956" y="160781"/>
                </a:lnTo>
                <a:lnTo>
                  <a:pt x="143763" y="161289"/>
                </a:lnTo>
                <a:lnTo>
                  <a:pt x="174906" y="161289"/>
                </a:lnTo>
                <a:lnTo>
                  <a:pt x="174453" y="140715"/>
                </a:lnTo>
                <a:close/>
              </a:path>
              <a:path w="220345" h="219709">
                <a:moveTo>
                  <a:pt x="111487" y="77724"/>
                </a:moveTo>
                <a:lnTo>
                  <a:pt x="95503" y="77724"/>
                </a:lnTo>
                <a:lnTo>
                  <a:pt x="162432" y="141731"/>
                </a:lnTo>
                <a:lnTo>
                  <a:pt x="163449" y="140715"/>
                </a:lnTo>
                <a:lnTo>
                  <a:pt x="174453" y="140715"/>
                </a:lnTo>
                <a:lnTo>
                  <a:pt x="174131" y="126110"/>
                </a:lnTo>
                <a:lnTo>
                  <a:pt x="162178" y="126110"/>
                </a:lnTo>
                <a:lnTo>
                  <a:pt x="111487" y="77724"/>
                </a:lnTo>
                <a:close/>
              </a:path>
              <a:path w="220345" h="219709">
                <a:moveTo>
                  <a:pt x="173862" y="113918"/>
                </a:moveTo>
                <a:lnTo>
                  <a:pt x="162178" y="126110"/>
                </a:lnTo>
                <a:lnTo>
                  <a:pt x="174131" y="126110"/>
                </a:lnTo>
                <a:lnTo>
                  <a:pt x="173862" y="113918"/>
                </a:lnTo>
                <a:close/>
              </a:path>
              <a:path w="220345" h="219709">
                <a:moveTo>
                  <a:pt x="142461" y="46608"/>
                </a:moveTo>
                <a:lnTo>
                  <a:pt x="94741" y="46608"/>
                </a:lnTo>
                <a:lnTo>
                  <a:pt x="161797" y="110616"/>
                </a:lnTo>
                <a:lnTo>
                  <a:pt x="184276" y="87121"/>
                </a:lnTo>
                <a:lnTo>
                  <a:pt x="217210" y="87121"/>
                </a:lnTo>
                <a:lnTo>
                  <a:pt x="216687" y="64007"/>
                </a:lnTo>
                <a:lnTo>
                  <a:pt x="160654" y="64007"/>
                </a:lnTo>
                <a:lnTo>
                  <a:pt x="142461" y="46608"/>
                </a:lnTo>
                <a:close/>
              </a:path>
              <a:path w="220345" h="219709">
                <a:moveTo>
                  <a:pt x="215391" y="6730"/>
                </a:moveTo>
                <a:lnTo>
                  <a:pt x="160654" y="64007"/>
                </a:lnTo>
                <a:lnTo>
                  <a:pt x="216687" y="64007"/>
                </a:lnTo>
                <a:lnTo>
                  <a:pt x="215391" y="67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4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0594" y="2735584"/>
            <a:ext cx="421068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413384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else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if(t.right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p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||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t.left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p) 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return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t;	//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parent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is</a:t>
            </a:r>
            <a:r>
              <a:rPr dirty="0" sz="1600" spc="-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902004" y="1467865"/>
            <a:ext cx="6999605" cy="1310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sz="180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z="18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800">
                <a:solidFill>
                  <a:srgbClr val="00AF50"/>
                </a:solidFill>
                <a:latin typeface="SimSun"/>
                <a:cs typeface="SimSun"/>
              </a:rPr>
              <a:t>used</a:t>
            </a:r>
            <a:endParaRPr sz="1800">
              <a:latin typeface="SimSun"/>
              <a:cs typeface="SimSun"/>
            </a:endParaRPr>
          </a:p>
          <a:p>
            <a:pPr marL="560705" marR="1278890" indent="-548640">
              <a:lnSpc>
                <a:spcPct val="100600"/>
              </a:lnSpc>
              <a:spcBef>
                <a:spcPts val="9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solidFill>
                  <a:srgbClr val="BEBEBE"/>
                </a:solidFill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494651" y="3356990"/>
            <a:ext cx="1649730" cy="1475740"/>
          </a:xfrm>
          <a:custGeom>
            <a:avLst/>
            <a:gdLst/>
            <a:ahLst/>
            <a:cxnLst/>
            <a:rect l="l" t="t" r="r" b="b"/>
            <a:pathLst>
              <a:path w="1649729" h="1475739">
                <a:moveTo>
                  <a:pt x="0" y="1475359"/>
                </a:moveTo>
                <a:lnTo>
                  <a:pt x="717930" y="0"/>
                </a:lnTo>
                <a:lnTo>
                  <a:pt x="1649349" y="1464575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94651" y="4832350"/>
            <a:ext cx="1649730" cy="0"/>
          </a:xfrm>
          <a:custGeom>
            <a:avLst/>
            <a:gdLst/>
            <a:ahLst/>
            <a:cxnLst/>
            <a:rect l="l" t="t" r="r" b="b"/>
            <a:pathLst>
              <a:path w="1649729" h="0">
                <a:moveTo>
                  <a:pt x="1649349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8151368" y="307263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206358" y="335699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200392" y="671702"/>
            <a:ext cx="1908175" cy="381000"/>
          </a:xfrm>
          <a:custGeom>
            <a:avLst/>
            <a:gdLst/>
            <a:ahLst/>
            <a:cxnLst/>
            <a:rect l="l" t="t" r="r" b="b"/>
            <a:pathLst>
              <a:path w="1908175" h="381000">
                <a:moveTo>
                  <a:pt x="0" y="381000"/>
                </a:moveTo>
                <a:lnTo>
                  <a:pt x="1908175" y="381000"/>
                </a:lnTo>
                <a:lnTo>
                  <a:pt x="1908175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400">
            <a:solidFill>
              <a:srgbClr val="1E7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340345" y="755650"/>
            <a:ext cx="1630680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SimSun"/>
                <a:cs typeface="SimSun"/>
              </a:rPr>
              <a:t>findparent(P,T.Right)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891526" y="592581"/>
            <a:ext cx="153670" cy="151765"/>
          </a:xfrm>
          <a:custGeom>
            <a:avLst/>
            <a:gdLst/>
            <a:ahLst/>
            <a:cxnLst/>
            <a:rect l="l" t="t" r="r" b="b"/>
            <a:pathLst>
              <a:path w="153670" h="151765">
                <a:moveTo>
                  <a:pt x="55752" y="0"/>
                </a:moveTo>
                <a:lnTo>
                  <a:pt x="0" y="58292"/>
                </a:lnTo>
                <a:lnTo>
                  <a:pt x="67055" y="122300"/>
                </a:lnTo>
                <a:lnTo>
                  <a:pt x="39243" y="151383"/>
                </a:lnTo>
                <a:lnTo>
                  <a:pt x="153162" y="148843"/>
                </a:lnTo>
                <a:lnTo>
                  <a:pt x="151272" y="64007"/>
                </a:lnTo>
                <a:lnTo>
                  <a:pt x="122681" y="64007"/>
                </a:lnTo>
                <a:lnTo>
                  <a:pt x="55752" y="0"/>
                </a:lnTo>
                <a:close/>
              </a:path>
              <a:path w="153670" h="151765">
                <a:moveTo>
                  <a:pt x="150622" y="34797"/>
                </a:moveTo>
                <a:lnTo>
                  <a:pt x="122681" y="64007"/>
                </a:lnTo>
                <a:lnTo>
                  <a:pt x="151272" y="64007"/>
                </a:lnTo>
                <a:lnTo>
                  <a:pt x="150622" y="347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852664" y="553719"/>
            <a:ext cx="220345" cy="219710"/>
          </a:xfrm>
          <a:custGeom>
            <a:avLst/>
            <a:gdLst/>
            <a:ahLst/>
            <a:cxnLst/>
            <a:rect l="l" t="t" r="r" b="b"/>
            <a:pathLst>
              <a:path w="220345" h="219709">
                <a:moveTo>
                  <a:pt x="93725" y="0"/>
                </a:moveTo>
                <a:lnTo>
                  <a:pt x="0" y="98043"/>
                </a:lnTo>
                <a:lnTo>
                  <a:pt x="67055" y="162051"/>
                </a:lnTo>
                <a:lnTo>
                  <a:pt x="12318" y="219328"/>
                </a:lnTo>
                <a:lnTo>
                  <a:pt x="220090" y="214502"/>
                </a:lnTo>
                <a:lnTo>
                  <a:pt x="219413" y="184530"/>
                </a:lnTo>
                <a:lnTo>
                  <a:pt x="91185" y="184530"/>
                </a:lnTo>
                <a:lnTo>
                  <a:pt x="113664" y="160908"/>
                </a:lnTo>
                <a:lnTo>
                  <a:pt x="46608" y="96900"/>
                </a:lnTo>
                <a:lnTo>
                  <a:pt x="94741" y="46608"/>
                </a:lnTo>
                <a:lnTo>
                  <a:pt x="142461" y="46608"/>
                </a:lnTo>
                <a:lnTo>
                  <a:pt x="93725" y="0"/>
                </a:lnTo>
                <a:close/>
              </a:path>
              <a:path w="220345" h="219709">
                <a:moveTo>
                  <a:pt x="217210" y="87121"/>
                </a:moveTo>
                <a:lnTo>
                  <a:pt x="184276" y="87121"/>
                </a:lnTo>
                <a:lnTo>
                  <a:pt x="186435" y="182371"/>
                </a:lnTo>
                <a:lnTo>
                  <a:pt x="91185" y="184530"/>
                </a:lnTo>
                <a:lnTo>
                  <a:pt x="219413" y="184530"/>
                </a:lnTo>
                <a:lnTo>
                  <a:pt x="217210" y="87121"/>
                </a:lnTo>
                <a:close/>
              </a:path>
              <a:path w="220345" h="219709">
                <a:moveTo>
                  <a:pt x="95122" y="62102"/>
                </a:moveTo>
                <a:lnTo>
                  <a:pt x="62229" y="96646"/>
                </a:lnTo>
                <a:lnTo>
                  <a:pt x="129158" y="160654"/>
                </a:lnTo>
                <a:lnTo>
                  <a:pt x="117475" y="172846"/>
                </a:lnTo>
                <a:lnTo>
                  <a:pt x="175132" y="171576"/>
                </a:lnTo>
                <a:lnTo>
                  <a:pt x="174906" y="161289"/>
                </a:lnTo>
                <a:lnTo>
                  <a:pt x="143763" y="161289"/>
                </a:lnTo>
                <a:lnTo>
                  <a:pt x="144779" y="160274"/>
                </a:lnTo>
                <a:lnTo>
                  <a:pt x="77724" y="96265"/>
                </a:lnTo>
                <a:lnTo>
                  <a:pt x="95503" y="77724"/>
                </a:lnTo>
                <a:lnTo>
                  <a:pt x="111487" y="77724"/>
                </a:lnTo>
                <a:lnTo>
                  <a:pt x="95122" y="62102"/>
                </a:lnTo>
                <a:close/>
              </a:path>
              <a:path w="220345" h="219709">
                <a:moveTo>
                  <a:pt x="174453" y="140715"/>
                </a:moveTo>
                <a:lnTo>
                  <a:pt x="163449" y="140715"/>
                </a:lnTo>
                <a:lnTo>
                  <a:pt x="163956" y="160781"/>
                </a:lnTo>
                <a:lnTo>
                  <a:pt x="143763" y="161289"/>
                </a:lnTo>
                <a:lnTo>
                  <a:pt x="174906" y="161289"/>
                </a:lnTo>
                <a:lnTo>
                  <a:pt x="174453" y="140715"/>
                </a:lnTo>
                <a:close/>
              </a:path>
              <a:path w="220345" h="219709">
                <a:moveTo>
                  <a:pt x="111487" y="77724"/>
                </a:moveTo>
                <a:lnTo>
                  <a:pt x="95503" y="77724"/>
                </a:lnTo>
                <a:lnTo>
                  <a:pt x="162432" y="141731"/>
                </a:lnTo>
                <a:lnTo>
                  <a:pt x="163449" y="140715"/>
                </a:lnTo>
                <a:lnTo>
                  <a:pt x="174453" y="140715"/>
                </a:lnTo>
                <a:lnTo>
                  <a:pt x="174131" y="126110"/>
                </a:lnTo>
                <a:lnTo>
                  <a:pt x="162178" y="126110"/>
                </a:lnTo>
                <a:lnTo>
                  <a:pt x="111487" y="77724"/>
                </a:lnTo>
                <a:close/>
              </a:path>
              <a:path w="220345" h="219709">
                <a:moveTo>
                  <a:pt x="173862" y="113918"/>
                </a:moveTo>
                <a:lnTo>
                  <a:pt x="162178" y="126110"/>
                </a:lnTo>
                <a:lnTo>
                  <a:pt x="174131" y="126110"/>
                </a:lnTo>
                <a:lnTo>
                  <a:pt x="173862" y="113918"/>
                </a:lnTo>
                <a:close/>
              </a:path>
              <a:path w="220345" h="219709">
                <a:moveTo>
                  <a:pt x="142461" y="46608"/>
                </a:moveTo>
                <a:lnTo>
                  <a:pt x="94741" y="46608"/>
                </a:lnTo>
                <a:lnTo>
                  <a:pt x="161797" y="110616"/>
                </a:lnTo>
                <a:lnTo>
                  <a:pt x="184276" y="87121"/>
                </a:lnTo>
                <a:lnTo>
                  <a:pt x="217210" y="87121"/>
                </a:lnTo>
                <a:lnTo>
                  <a:pt x="216687" y="64007"/>
                </a:lnTo>
                <a:lnTo>
                  <a:pt x="160654" y="64007"/>
                </a:lnTo>
                <a:lnTo>
                  <a:pt x="142461" y="46608"/>
                </a:lnTo>
                <a:close/>
              </a:path>
              <a:path w="220345" h="219709">
                <a:moveTo>
                  <a:pt x="215391" y="6730"/>
                </a:moveTo>
                <a:lnTo>
                  <a:pt x="160654" y="64007"/>
                </a:lnTo>
                <a:lnTo>
                  <a:pt x="216687" y="64007"/>
                </a:lnTo>
                <a:lnTo>
                  <a:pt x="215391" y="67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5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004" y="1467865"/>
            <a:ext cx="688340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// Recursive version of findparent </a:t>
            </a:r>
            <a:r>
              <a:rPr dirty="0" b="0">
                <a:solidFill>
                  <a:srgbClr val="00AF50"/>
                </a:solidFill>
                <a:latin typeface="Times New Roman"/>
                <a:cs typeface="Times New Roman"/>
              </a:rPr>
              <a:t>– 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preorder traversal</a:t>
            </a:r>
            <a:r>
              <a:rPr dirty="0" spc="-114" b="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b="0">
                <a:solidFill>
                  <a:srgbClr val="00AF50"/>
                </a:solidFill>
                <a:latin typeface="SimSun"/>
                <a:cs typeface="SimSun"/>
              </a:rPr>
              <a:t>used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594" y="2735584"/>
            <a:ext cx="419036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7100" marR="393700" indent="-914400">
              <a:lnSpc>
                <a:spcPct val="101299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(t.right ==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null </a:t>
            </a:r>
            <a:r>
              <a:rPr dirty="0" sz="1600">
                <a:latin typeface="SimSun"/>
                <a:cs typeface="SimSun"/>
              </a:rPr>
              <a:t>&amp;&amp; 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927100" marR="5080" indent="-914400">
              <a:lnSpc>
                <a:spcPct val="100600"/>
              </a:lnSpc>
              <a:tabLst>
                <a:tab pos="275590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 if</a:t>
            </a:r>
            <a:r>
              <a:rPr dirty="0" sz="1600">
                <a:latin typeface="SimSun"/>
                <a:cs typeface="SimSun"/>
              </a:rPr>
              <a:t>(t.right </a:t>
            </a:r>
            <a:r>
              <a:rPr dirty="0" sz="1600" spc="-5">
                <a:latin typeface="SimSun"/>
                <a:cs typeface="SimSun"/>
              </a:rPr>
              <a:t>== p || </a:t>
            </a:r>
            <a:r>
              <a:rPr dirty="0" sz="1600">
                <a:latin typeface="SimSun"/>
                <a:cs typeface="SimSun"/>
              </a:rPr>
              <a:t>t.left == p)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1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parent is</a:t>
            </a:r>
            <a:r>
              <a:rPr dirty="0" sz="1600" spc="-9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 spc="-5">
                <a:solidFill>
                  <a:srgbClr val="00AF50"/>
                </a:solidFill>
                <a:latin typeface="SimSun"/>
                <a:cs typeface="SimSun"/>
              </a:rPr>
              <a:t>t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3723513"/>
            <a:ext cx="63881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994" y="3967414"/>
            <a:ext cx="3382010" cy="98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dirty="0" sz="1600">
                <a:latin typeface="SimSun"/>
                <a:cs typeface="SimSun"/>
              </a:rPr>
              <a:t>BTNode </a:t>
            </a:r>
            <a:r>
              <a:rPr dirty="0" sz="1600" spc="-5">
                <a:latin typeface="SimSun"/>
                <a:cs typeface="SimSun"/>
              </a:rPr>
              <a:t>q =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t.left);  </a:t>
            </a:r>
            <a:r>
              <a:rPr dirty="0" sz="1600" spc="-5" b="1">
                <a:solidFill>
                  <a:srgbClr val="001F5F"/>
                </a:solidFill>
                <a:latin typeface="SimSun"/>
                <a:cs typeface="SimSun"/>
              </a:rPr>
              <a:t>if </a:t>
            </a:r>
            <a:r>
              <a:rPr dirty="0" sz="1600" spc="-5">
                <a:latin typeface="SimSun"/>
                <a:cs typeface="SimSun"/>
              </a:rPr>
              <a:t>(q !=</a:t>
            </a:r>
            <a:r>
              <a:rPr dirty="0" sz="1600" spc="-7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null)</a:t>
            </a:r>
            <a:endParaRPr sz="1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25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600" spc="-9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q;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79775" y="4951857"/>
            <a:ext cx="30861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>
                <a:latin typeface="SimSun"/>
                <a:cs typeface="SimSun"/>
              </a:rPr>
              <a:t>findparent(p,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t.right);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0594" y="5199126"/>
            <a:ext cx="1270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668" y="5444438"/>
            <a:ext cx="383540" cy="490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47051" y="275488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89518" y="404774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4622" y="30554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68514" y="312178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0752" y="3365753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76971" y="3342132"/>
            <a:ext cx="205740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39"/>
                </a:lnTo>
                <a:lnTo>
                  <a:pt x="139571" y="17948"/>
                </a:lnTo>
                <a:lnTo>
                  <a:pt x="100738" y="39011"/>
                </a:lnTo>
                <a:lnTo>
                  <a:pt x="66913" y="66913"/>
                </a:lnTo>
                <a:lnTo>
                  <a:pt x="39011" y="100738"/>
                </a:lnTo>
                <a:lnTo>
                  <a:pt x="17948" y="139571"/>
                </a:lnTo>
                <a:lnTo>
                  <a:pt x="4639" y="182496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28685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496"/>
                </a:lnTo>
                <a:lnTo>
                  <a:pt x="17948" y="139571"/>
                </a:lnTo>
                <a:lnTo>
                  <a:pt x="39011" y="100738"/>
                </a:lnTo>
                <a:lnTo>
                  <a:pt x="66913" y="66913"/>
                </a:lnTo>
                <a:lnTo>
                  <a:pt x="100738" y="39011"/>
                </a:lnTo>
                <a:lnTo>
                  <a:pt x="139571" y="17948"/>
                </a:lnTo>
                <a:lnTo>
                  <a:pt x="182496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172704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5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44815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79892" y="3968496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11210" y="3440429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34" y="202881"/>
                </a:moveTo>
                <a:lnTo>
                  <a:pt x="261620" y="229108"/>
                </a:lnTo>
                <a:lnTo>
                  <a:pt x="346075" y="240919"/>
                </a:lnTo>
                <a:lnTo>
                  <a:pt x="329017" y="210058"/>
                </a:lnTo>
                <a:lnTo>
                  <a:pt x="290068" y="210058"/>
                </a:lnTo>
                <a:lnTo>
                  <a:pt x="279634" y="202881"/>
                </a:lnTo>
                <a:close/>
              </a:path>
              <a:path w="346075" h="241300">
                <a:moveTo>
                  <a:pt x="286817" y="192424"/>
                </a:moveTo>
                <a:lnTo>
                  <a:pt x="279634" y="202881"/>
                </a:lnTo>
                <a:lnTo>
                  <a:pt x="290068" y="210058"/>
                </a:lnTo>
                <a:lnTo>
                  <a:pt x="297307" y="199644"/>
                </a:lnTo>
                <a:lnTo>
                  <a:pt x="286817" y="192424"/>
                </a:lnTo>
                <a:close/>
              </a:path>
              <a:path w="346075" h="241300">
                <a:moveTo>
                  <a:pt x="304800" y="166243"/>
                </a:moveTo>
                <a:lnTo>
                  <a:pt x="286817" y="192424"/>
                </a:lnTo>
                <a:lnTo>
                  <a:pt x="297307" y="199644"/>
                </a:lnTo>
                <a:lnTo>
                  <a:pt x="290068" y="210058"/>
                </a:lnTo>
                <a:lnTo>
                  <a:pt x="329017" y="210058"/>
                </a:lnTo>
                <a:lnTo>
                  <a:pt x="304800" y="166243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541"/>
                </a:lnTo>
                <a:lnTo>
                  <a:pt x="279634" y="202881"/>
                </a:lnTo>
                <a:lnTo>
                  <a:pt x="286817" y="1924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7258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931277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6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3388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37576" y="4640579"/>
            <a:ext cx="205740" cy="164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99983" y="4069841"/>
            <a:ext cx="102235" cy="281940"/>
          </a:xfrm>
          <a:custGeom>
            <a:avLst/>
            <a:gdLst/>
            <a:ahLst/>
            <a:cxnLst/>
            <a:rect l="l" t="t" r="r" b="b"/>
            <a:pathLst>
              <a:path w="102234" h="281939">
                <a:moveTo>
                  <a:pt x="0" y="197992"/>
                </a:moveTo>
                <a:lnTo>
                  <a:pt x="15875" y="281685"/>
                </a:lnTo>
                <a:lnTo>
                  <a:pt x="70141" y="222376"/>
                </a:lnTo>
                <a:lnTo>
                  <a:pt x="39370" y="222376"/>
                </a:lnTo>
                <a:lnTo>
                  <a:pt x="27050" y="218947"/>
                </a:lnTo>
                <a:lnTo>
                  <a:pt x="30538" y="206725"/>
                </a:lnTo>
                <a:lnTo>
                  <a:pt x="0" y="197992"/>
                </a:lnTo>
                <a:close/>
              </a:path>
              <a:path w="102234" h="281939">
                <a:moveTo>
                  <a:pt x="30538" y="206725"/>
                </a:moveTo>
                <a:lnTo>
                  <a:pt x="27050" y="218947"/>
                </a:lnTo>
                <a:lnTo>
                  <a:pt x="39370" y="222376"/>
                </a:lnTo>
                <a:lnTo>
                  <a:pt x="42826" y="210239"/>
                </a:lnTo>
                <a:lnTo>
                  <a:pt x="30538" y="206725"/>
                </a:lnTo>
                <a:close/>
              </a:path>
              <a:path w="102234" h="281939">
                <a:moveTo>
                  <a:pt x="42826" y="210239"/>
                </a:moveTo>
                <a:lnTo>
                  <a:pt x="39370" y="222376"/>
                </a:lnTo>
                <a:lnTo>
                  <a:pt x="70141" y="222376"/>
                </a:lnTo>
                <a:lnTo>
                  <a:pt x="73279" y="218947"/>
                </a:lnTo>
                <a:lnTo>
                  <a:pt x="42826" y="210239"/>
                </a:lnTo>
                <a:close/>
              </a:path>
              <a:path w="102234" h="281939">
                <a:moveTo>
                  <a:pt x="89535" y="0"/>
                </a:moveTo>
                <a:lnTo>
                  <a:pt x="30538" y="206725"/>
                </a:lnTo>
                <a:lnTo>
                  <a:pt x="42826" y="210239"/>
                </a:lnTo>
                <a:lnTo>
                  <a:pt x="101726" y="3428"/>
                </a:lnTo>
                <a:lnTo>
                  <a:pt x="89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703"/>
                </a:lnTo>
                <a:lnTo>
                  <a:pt x="17948" y="317628"/>
                </a:lnTo>
                <a:lnTo>
                  <a:pt x="39011" y="356461"/>
                </a:lnTo>
                <a:lnTo>
                  <a:pt x="66913" y="390286"/>
                </a:lnTo>
                <a:lnTo>
                  <a:pt x="100738" y="418188"/>
                </a:lnTo>
                <a:lnTo>
                  <a:pt x="139571" y="439251"/>
                </a:lnTo>
                <a:lnTo>
                  <a:pt x="182496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63331" y="4351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496" y="452560"/>
                </a:lnTo>
                <a:lnTo>
                  <a:pt x="139571" y="439251"/>
                </a:lnTo>
                <a:lnTo>
                  <a:pt x="100738" y="418188"/>
                </a:lnTo>
                <a:lnTo>
                  <a:pt x="66913" y="390286"/>
                </a:lnTo>
                <a:lnTo>
                  <a:pt x="39011" y="356461"/>
                </a:lnTo>
                <a:lnTo>
                  <a:pt x="17948" y="317628"/>
                </a:lnTo>
                <a:lnTo>
                  <a:pt x="4639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507348" y="441807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7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79459" y="466178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613647" y="4640579"/>
            <a:ext cx="205740" cy="164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13495" y="4068190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923" y="221900"/>
                </a:moveTo>
                <a:lnTo>
                  <a:pt x="105918" y="238632"/>
                </a:lnTo>
                <a:lnTo>
                  <a:pt x="178434" y="283336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923" y="221900"/>
                </a:lnTo>
                <a:close/>
              </a:path>
              <a:path w="178434" h="283845">
                <a:moveTo>
                  <a:pt x="143683" y="215233"/>
                </a:moveTo>
                <a:lnTo>
                  <a:pt x="132923" y="221900"/>
                </a:lnTo>
                <a:lnTo>
                  <a:pt x="139573" y="232663"/>
                </a:lnTo>
                <a:lnTo>
                  <a:pt x="150368" y="226059"/>
                </a:lnTo>
                <a:lnTo>
                  <a:pt x="143683" y="215233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683" y="215233"/>
                </a:lnTo>
                <a:lnTo>
                  <a:pt x="150368" y="226059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5" y="0"/>
                </a:moveTo>
                <a:lnTo>
                  <a:pt x="0" y="6730"/>
                </a:lnTo>
                <a:lnTo>
                  <a:pt x="132923" y="221900"/>
                </a:lnTo>
                <a:lnTo>
                  <a:pt x="143683" y="215233"/>
                </a:lnTo>
                <a:lnTo>
                  <a:pt x="10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67168" y="36813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211059" y="3747516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83297" y="3991609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38"/>
                </a:lnTo>
                <a:lnTo>
                  <a:pt x="91618" y="19642"/>
                </a:lnTo>
                <a:lnTo>
                  <a:pt x="128381" y="42148"/>
                </a:lnTo>
                <a:lnTo>
                  <a:pt x="156793" y="71289"/>
                </a:lnTo>
                <a:lnTo>
                  <a:pt x="175115" y="105701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19771" y="3968496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95768" y="3440684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1"/>
                </a:moveTo>
                <a:lnTo>
                  <a:pt x="0" y="240664"/>
                </a:lnTo>
                <a:lnTo>
                  <a:pt x="83311" y="222884"/>
                </a:lnTo>
                <a:lnTo>
                  <a:pt x="69842" y="205993"/>
                </a:lnTo>
                <a:lnTo>
                  <a:pt x="53594" y="205993"/>
                </a:lnTo>
                <a:lnTo>
                  <a:pt x="45720" y="196087"/>
                </a:lnTo>
                <a:lnTo>
                  <a:pt x="55640" y="188184"/>
                </a:lnTo>
                <a:lnTo>
                  <a:pt x="35813" y="163321"/>
                </a:lnTo>
                <a:close/>
              </a:path>
              <a:path w="299720" h="240664">
                <a:moveTo>
                  <a:pt x="55640" y="188184"/>
                </a:moveTo>
                <a:lnTo>
                  <a:pt x="45720" y="196087"/>
                </a:lnTo>
                <a:lnTo>
                  <a:pt x="53594" y="205993"/>
                </a:lnTo>
                <a:lnTo>
                  <a:pt x="63532" y="198081"/>
                </a:lnTo>
                <a:lnTo>
                  <a:pt x="55640" y="188184"/>
                </a:lnTo>
                <a:close/>
              </a:path>
              <a:path w="299720" h="240664">
                <a:moveTo>
                  <a:pt x="63532" y="198081"/>
                </a:moveTo>
                <a:lnTo>
                  <a:pt x="53594" y="205993"/>
                </a:lnTo>
                <a:lnTo>
                  <a:pt x="69842" y="205993"/>
                </a:lnTo>
                <a:lnTo>
                  <a:pt x="63532" y="198081"/>
                </a:lnTo>
                <a:close/>
              </a:path>
              <a:path w="299720" h="240664">
                <a:moveTo>
                  <a:pt x="291846" y="0"/>
                </a:moveTo>
                <a:lnTo>
                  <a:pt x="55640" y="188184"/>
                </a:lnTo>
                <a:lnTo>
                  <a:pt x="63532" y="198081"/>
                </a:lnTo>
                <a:lnTo>
                  <a:pt x="299720" y="10032"/>
                </a:lnTo>
                <a:lnTo>
                  <a:pt x="291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520176" y="3763645"/>
            <a:ext cx="33845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220">
                <a:latin typeface="Lucida Sans Unicode"/>
                <a:cs typeface="Lucida Sans Unicode"/>
              </a:rPr>
              <a:t>C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57970" y="4075557"/>
            <a:ext cx="97155" cy="289560"/>
          </a:xfrm>
          <a:custGeom>
            <a:avLst/>
            <a:gdLst/>
            <a:ahLst/>
            <a:cxnLst/>
            <a:rect l="l" t="t" r="r" b="b"/>
            <a:pathLst>
              <a:path w="97154" h="289560">
                <a:moveTo>
                  <a:pt x="0" y="206375"/>
                </a:moveTo>
                <a:lnTo>
                  <a:pt x="18542" y="289560"/>
                </a:lnTo>
                <a:lnTo>
                  <a:pt x="69997" y="229489"/>
                </a:lnTo>
                <a:lnTo>
                  <a:pt x="40004" y="229489"/>
                </a:lnTo>
                <a:lnTo>
                  <a:pt x="27685" y="226441"/>
                </a:lnTo>
                <a:lnTo>
                  <a:pt x="30774" y="214094"/>
                </a:lnTo>
                <a:lnTo>
                  <a:pt x="0" y="206375"/>
                </a:lnTo>
                <a:close/>
              </a:path>
              <a:path w="97154" h="289560">
                <a:moveTo>
                  <a:pt x="30774" y="214094"/>
                </a:moveTo>
                <a:lnTo>
                  <a:pt x="27685" y="226441"/>
                </a:lnTo>
                <a:lnTo>
                  <a:pt x="40004" y="229489"/>
                </a:lnTo>
                <a:lnTo>
                  <a:pt x="43083" y="217182"/>
                </a:lnTo>
                <a:lnTo>
                  <a:pt x="30774" y="214094"/>
                </a:lnTo>
                <a:close/>
              </a:path>
              <a:path w="97154" h="289560">
                <a:moveTo>
                  <a:pt x="43083" y="217182"/>
                </a:moveTo>
                <a:lnTo>
                  <a:pt x="40004" y="229489"/>
                </a:lnTo>
                <a:lnTo>
                  <a:pt x="69997" y="229489"/>
                </a:lnTo>
                <a:lnTo>
                  <a:pt x="73913" y="224917"/>
                </a:lnTo>
                <a:lnTo>
                  <a:pt x="43083" y="217182"/>
                </a:lnTo>
                <a:close/>
              </a:path>
              <a:path w="97154" h="289560">
                <a:moveTo>
                  <a:pt x="84327" y="0"/>
                </a:moveTo>
                <a:lnTo>
                  <a:pt x="30774" y="214094"/>
                </a:lnTo>
                <a:lnTo>
                  <a:pt x="43083" y="217182"/>
                </a:lnTo>
                <a:lnTo>
                  <a:pt x="96647" y="3048"/>
                </a:lnTo>
                <a:lnTo>
                  <a:pt x="84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222617" y="5089905"/>
            <a:ext cx="13315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Lucida Sans Unicode"/>
                <a:cs typeface="Lucida Sans Unicode"/>
              </a:rPr>
              <a:t>Example</a:t>
            </a:r>
            <a:r>
              <a:rPr dirty="0" sz="1800" spc="-120" b="1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 b="1">
                <a:solidFill>
                  <a:srgbClr val="001F5F"/>
                </a:solidFill>
                <a:latin typeface="Lucida Sans Unicode"/>
                <a:cs typeface="Lucida Sans Unicode"/>
              </a:rPr>
              <a:t>#2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729983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873620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746113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981443" y="4640579"/>
            <a:ext cx="210311" cy="169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957441" y="4074286"/>
            <a:ext cx="140970" cy="279400"/>
          </a:xfrm>
          <a:custGeom>
            <a:avLst/>
            <a:gdLst/>
            <a:ahLst/>
            <a:cxnLst/>
            <a:rect l="l" t="t" r="r" b="b"/>
            <a:pathLst>
              <a:path w="140970" h="279400">
                <a:moveTo>
                  <a:pt x="0" y="193801"/>
                </a:moveTo>
                <a:lnTo>
                  <a:pt x="1142" y="279019"/>
                </a:lnTo>
                <a:lnTo>
                  <a:pt x="68579" y="227075"/>
                </a:lnTo>
                <a:lnTo>
                  <a:pt x="63606" y="224662"/>
                </a:lnTo>
                <a:lnTo>
                  <a:pt x="34543" y="224662"/>
                </a:lnTo>
                <a:lnTo>
                  <a:pt x="23113" y="219075"/>
                </a:lnTo>
                <a:lnTo>
                  <a:pt x="28624" y="207690"/>
                </a:lnTo>
                <a:lnTo>
                  <a:pt x="0" y="193801"/>
                </a:lnTo>
                <a:close/>
              </a:path>
              <a:path w="140970" h="279400">
                <a:moveTo>
                  <a:pt x="28624" y="207690"/>
                </a:moveTo>
                <a:lnTo>
                  <a:pt x="23113" y="219075"/>
                </a:lnTo>
                <a:lnTo>
                  <a:pt x="34543" y="224662"/>
                </a:lnTo>
                <a:lnTo>
                  <a:pt x="40071" y="213244"/>
                </a:lnTo>
                <a:lnTo>
                  <a:pt x="28624" y="207690"/>
                </a:lnTo>
                <a:close/>
              </a:path>
              <a:path w="140970" h="279400">
                <a:moveTo>
                  <a:pt x="40071" y="213244"/>
                </a:moveTo>
                <a:lnTo>
                  <a:pt x="34543" y="224662"/>
                </a:lnTo>
                <a:lnTo>
                  <a:pt x="63606" y="224662"/>
                </a:lnTo>
                <a:lnTo>
                  <a:pt x="40071" y="213244"/>
                </a:lnTo>
                <a:close/>
              </a:path>
              <a:path w="140970" h="279400">
                <a:moveTo>
                  <a:pt x="129158" y="0"/>
                </a:moveTo>
                <a:lnTo>
                  <a:pt x="28624" y="207690"/>
                </a:lnTo>
                <a:lnTo>
                  <a:pt x="40071" y="213244"/>
                </a:lnTo>
                <a:lnTo>
                  <a:pt x="140588" y="5587"/>
                </a:lnTo>
                <a:lnTo>
                  <a:pt x="1291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06056" y="43533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7450073" y="441985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322184" y="466356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557516" y="4640579"/>
            <a:ext cx="210311" cy="169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451217" y="4069841"/>
            <a:ext cx="100330" cy="283845"/>
          </a:xfrm>
          <a:custGeom>
            <a:avLst/>
            <a:gdLst/>
            <a:ahLst/>
            <a:cxnLst/>
            <a:rect l="l" t="t" r="r" b="b"/>
            <a:pathLst>
              <a:path w="100329" h="283845">
                <a:moveTo>
                  <a:pt x="57102" y="211684"/>
                </a:moveTo>
                <a:lnTo>
                  <a:pt x="26542" y="220090"/>
                </a:lnTo>
                <a:lnTo>
                  <a:pt x="83438" y="283463"/>
                </a:lnTo>
                <a:lnTo>
                  <a:pt x="95206" y="223900"/>
                </a:lnTo>
                <a:lnTo>
                  <a:pt x="60451" y="223900"/>
                </a:lnTo>
                <a:lnTo>
                  <a:pt x="57102" y="211684"/>
                </a:lnTo>
                <a:close/>
              </a:path>
              <a:path w="100329" h="283845">
                <a:moveTo>
                  <a:pt x="69431" y="208292"/>
                </a:moveTo>
                <a:lnTo>
                  <a:pt x="57102" y="211684"/>
                </a:lnTo>
                <a:lnTo>
                  <a:pt x="60451" y="223900"/>
                </a:lnTo>
                <a:lnTo>
                  <a:pt x="72771" y="220471"/>
                </a:lnTo>
                <a:lnTo>
                  <a:pt x="69431" y="208292"/>
                </a:lnTo>
                <a:close/>
              </a:path>
              <a:path w="100329" h="283845">
                <a:moveTo>
                  <a:pt x="99949" y="199897"/>
                </a:moveTo>
                <a:lnTo>
                  <a:pt x="69431" y="208292"/>
                </a:lnTo>
                <a:lnTo>
                  <a:pt x="72771" y="220471"/>
                </a:lnTo>
                <a:lnTo>
                  <a:pt x="60451" y="223900"/>
                </a:lnTo>
                <a:lnTo>
                  <a:pt x="95206" y="223900"/>
                </a:lnTo>
                <a:lnTo>
                  <a:pt x="99949" y="199897"/>
                </a:lnTo>
                <a:close/>
              </a:path>
              <a:path w="100329" h="283845">
                <a:moveTo>
                  <a:pt x="12318" y="0"/>
                </a:moveTo>
                <a:lnTo>
                  <a:pt x="0" y="3428"/>
                </a:lnTo>
                <a:lnTo>
                  <a:pt x="57102" y="211684"/>
                </a:lnTo>
                <a:lnTo>
                  <a:pt x="69431" y="208292"/>
                </a:lnTo>
                <a:lnTo>
                  <a:pt x="12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6804279" y="188595"/>
            <a:ext cx="1908175" cy="381000"/>
          </a:xfrm>
          <a:prstGeom prst="rect">
            <a:avLst/>
          </a:prstGeom>
          <a:solidFill>
            <a:srgbClr val="2CA1BE"/>
          </a:solidFill>
          <a:ln w="25400">
            <a:solidFill>
              <a:srgbClr val="1E768B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420"/>
              </a:spcBef>
            </a:pPr>
            <a:r>
              <a:rPr dirty="0" sz="1400" spc="-10" b="1">
                <a:latin typeface="SimSun"/>
                <a:cs typeface="SimSun"/>
              </a:rPr>
              <a:t>findparent(C,R)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338315" y="2643251"/>
            <a:ext cx="2806065" cy="2232660"/>
          </a:xfrm>
          <a:custGeom>
            <a:avLst/>
            <a:gdLst/>
            <a:ahLst/>
            <a:cxnLst/>
            <a:rect l="l" t="t" r="r" b="b"/>
            <a:pathLst>
              <a:path w="2806065" h="2232660">
                <a:moveTo>
                  <a:pt x="0" y="2232279"/>
                </a:moveTo>
                <a:lnTo>
                  <a:pt x="1421891" y="0"/>
                </a:lnTo>
                <a:lnTo>
                  <a:pt x="2805684" y="2172464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38315" y="4875529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 h="0">
                <a:moveTo>
                  <a:pt x="280568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902004" y="1753930"/>
            <a:ext cx="6999605" cy="1024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278890" indent="-548640">
              <a:lnSpc>
                <a:spcPct val="10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private </a:t>
            </a:r>
            <a:r>
              <a:rPr dirty="0" sz="1600">
                <a:latin typeface="SimSun"/>
                <a:cs typeface="SimSun"/>
              </a:rPr>
              <a:t>BTNode&lt;T&gt; findparent(BTNode&lt;T&gt; </a:t>
            </a:r>
            <a:r>
              <a:rPr dirty="0" sz="1600" spc="-5">
                <a:latin typeface="SimSun"/>
                <a:cs typeface="SimSun"/>
              </a:rPr>
              <a:t>p, </a:t>
            </a: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t)</a:t>
            </a:r>
            <a:r>
              <a:rPr dirty="0" sz="1600" spc="-145"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)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ts val="1839"/>
              </a:lnSpc>
              <a:spcBef>
                <a:spcPts val="25"/>
              </a:spcBef>
              <a:tabLst>
                <a:tab pos="3304540" algn="l"/>
              </a:tabLst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	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// empty</a:t>
            </a:r>
            <a:r>
              <a:rPr dirty="0" sz="1600" spc="-1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600">
                <a:solidFill>
                  <a:srgbClr val="00AF50"/>
                </a:solidFill>
                <a:latin typeface="SimSun"/>
                <a:cs typeface="SimSun"/>
              </a:rPr>
              <a:t>tree</a:t>
            </a:r>
            <a:endParaRPr sz="1600">
              <a:latin typeface="SimSun"/>
              <a:cs typeface="SimSun"/>
            </a:endParaRPr>
          </a:p>
          <a:p>
            <a:pPr algn="r" marR="5080">
              <a:lnSpc>
                <a:spcPts val="2080"/>
              </a:lnSpc>
            </a:pPr>
            <a:r>
              <a:rPr dirty="0" sz="1800" spc="-4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786751" y="2755645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1010"/>
              </a:lnSpc>
            </a:pPr>
            <a:r>
              <a:rPr dirty="0" spc="-15"/>
              <a:t>16</a:t>
            </a:r>
          </a:p>
          <a:p>
            <a:pPr algn="ctr" marL="66040">
              <a:lnSpc>
                <a:spcPct val="100000"/>
              </a:lnSpc>
            </a:pPr>
            <a:r>
              <a:rPr dirty="0" spc="-5"/>
              <a:t>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49469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940" y="1431899"/>
            <a:ext cx="8054975" cy="2489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2300" marR="2393315" indent="-610235">
              <a:lnSpc>
                <a:spcPct val="113999"/>
              </a:lnSpc>
              <a:tabLst>
                <a:tab pos="622300" algn="l"/>
              </a:tabLst>
            </a:pPr>
            <a:r>
              <a:rPr dirty="0" sz="1600" spc="10" b="1">
                <a:solidFill>
                  <a:srgbClr val="2CA1BE"/>
                </a:solidFill>
                <a:latin typeface="Lucida Sans Unicode"/>
                <a:cs typeface="Lucida Sans Unicode"/>
              </a:rPr>
              <a:t>5.	</a:t>
            </a:r>
            <a:r>
              <a:rPr dirty="0" sz="2400" spc="-5" b="1">
                <a:latin typeface="Lucida Sans Unicode"/>
                <a:cs typeface="Lucida Sans Unicode"/>
              </a:rPr>
              <a:t>Procedure </a:t>
            </a:r>
            <a:r>
              <a:rPr dirty="0" sz="2400" spc="-5">
                <a:latin typeface="Lucida Sans Unicode"/>
                <a:cs typeface="Lucida Sans Unicode"/>
              </a:rPr>
              <a:t>Retrieve</a:t>
            </a:r>
            <a:r>
              <a:rPr dirty="0" sz="2400" spc="-35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(Type</a:t>
            </a:r>
            <a:r>
              <a:rPr dirty="0" sz="2400" spc="-1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e)  </a:t>
            </a:r>
            <a:r>
              <a:rPr dirty="0" sz="2400" b="1">
                <a:latin typeface="Lucida Sans Unicode"/>
                <a:cs typeface="Lucida Sans Unicode"/>
              </a:rPr>
              <a:t>requires</a:t>
            </a:r>
            <a:r>
              <a:rPr dirty="0" sz="2400">
                <a:latin typeface="Lucida Sans Unicode"/>
                <a:cs typeface="Lucida Sans Unicode"/>
              </a:rPr>
              <a:t>: </a:t>
            </a:r>
            <a:r>
              <a:rPr dirty="0" sz="2400" spc="-5">
                <a:latin typeface="Lucida Sans Unicode"/>
                <a:cs typeface="Lucida Sans Unicode"/>
              </a:rPr>
              <a:t>Binary tree is </a:t>
            </a:r>
            <a:r>
              <a:rPr dirty="0" sz="2400">
                <a:latin typeface="Lucida Sans Unicode"/>
                <a:cs typeface="Lucida Sans Unicode"/>
              </a:rPr>
              <a:t>not </a:t>
            </a:r>
            <a:r>
              <a:rPr dirty="0" sz="2400" spc="-5">
                <a:latin typeface="Lucida Sans Unicode"/>
                <a:cs typeface="Lucida Sans Unicode"/>
              </a:rPr>
              <a:t>empty.  </a:t>
            </a:r>
            <a:r>
              <a:rPr dirty="0" sz="2400" b="1">
                <a:latin typeface="Lucida Sans Unicode"/>
                <a:cs typeface="Lucida Sans Unicode"/>
              </a:rPr>
              <a:t>input</a:t>
            </a:r>
            <a:r>
              <a:rPr dirty="0" sz="2400">
                <a:latin typeface="Lucida Sans Unicode"/>
                <a:cs typeface="Lucida Sans Unicode"/>
              </a:rPr>
              <a:t>:</a:t>
            </a:r>
            <a:r>
              <a:rPr dirty="0" sz="2400" spc="-12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none</a:t>
            </a:r>
            <a:endParaRPr sz="2400">
              <a:latin typeface="Lucida Sans Unicode"/>
              <a:cs typeface="Lucida Sans Unicode"/>
            </a:endParaRPr>
          </a:p>
          <a:p>
            <a:pPr marL="622300" marR="5080">
              <a:lnSpc>
                <a:spcPct val="100000"/>
              </a:lnSpc>
              <a:spcBef>
                <a:spcPts val="395"/>
              </a:spcBef>
            </a:pPr>
            <a:r>
              <a:rPr dirty="0" sz="2400" b="1">
                <a:latin typeface="Lucida Sans Unicode"/>
                <a:cs typeface="Lucida Sans Unicode"/>
              </a:rPr>
              <a:t>results</a:t>
            </a:r>
            <a:r>
              <a:rPr dirty="0" sz="2400">
                <a:latin typeface="Lucida Sans Unicode"/>
                <a:cs typeface="Lucida Sans Unicode"/>
              </a:rPr>
              <a:t>: </a:t>
            </a:r>
            <a:r>
              <a:rPr dirty="0" sz="2400" spc="-5">
                <a:latin typeface="Lucida Sans Unicode"/>
                <a:cs typeface="Lucida Sans Unicode"/>
              </a:rPr>
              <a:t>element in the current </a:t>
            </a:r>
            <a:r>
              <a:rPr dirty="0" sz="2400">
                <a:latin typeface="Lucida Sans Unicode"/>
                <a:cs typeface="Lucida Sans Unicode"/>
              </a:rPr>
              <a:t>node </a:t>
            </a:r>
            <a:r>
              <a:rPr dirty="0" sz="2400" spc="-5">
                <a:latin typeface="Lucida Sans Unicode"/>
                <a:cs typeface="Lucida Sans Unicode"/>
              </a:rPr>
              <a:t>is copied into  </a:t>
            </a:r>
            <a:r>
              <a:rPr dirty="0" sz="2400" spc="-10">
                <a:latin typeface="Lucida Sans Unicode"/>
                <a:cs typeface="Lucida Sans Unicode"/>
              </a:rPr>
              <a:t>e.</a:t>
            </a:r>
            <a:endParaRPr sz="2400">
              <a:latin typeface="Lucida Sans Unicode"/>
              <a:cs typeface="Lucida Sans Unicode"/>
            </a:endParaRPr>
          </a:p>
          <a:p>
            <a:pPr marL="622300">
              <a:lnSpc>
                <a:spcPct val="100000"/>
              </a:lnSpc>
              <a:spcBef>
                <a:spcPts val="409"/>
              </a:spcBef>
            </a:pPr>
            <a:r>
              <a:rPr dirty="0" sz="2400" b="1">
                <a:latin typeface="Lucida Sans Unicode"/>
                <a:cs typeface="Lucida Sans Unicode"/>
              </a:rPr>
              <a:t>output</a:t>
            </a:r>
            <a:r>
              <a:rPr dirty="0" sz="2400">
                <a:latin typeface="Lucida Sans Unicode"/>
                <a:cs typeface="Lucida Sans Unicode"/>
              </a:rPr>
              <a:t>:</a:t>
            </a:r>
            <a:r>
              <a:rPr dirty="0" sz="2400" spc="-130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49469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940" y="1551685"/>
            <a:ext cx="206375" cy="257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10" b="1">
                <a:solidFill>
                  <a:srgbClr val="2CA1BE"/>
                </a:solidFill>
                <a:latin typeface="Lucida Sans Unicode"/>
                <a:cs typeface="Lucida Sans Unicode"/>
              </a:rPr>
              <a:t>6.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35940" y="3615817"/>
            <a:ext cx="206375" cy="258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5" b="1">
                <a:solidFill>
                  <a:srgbClr val="2CA1BE"/>
                </a:solidFill>
                <a:latin typeface="Lucida Sans Unicode"/>
                <a:cs typeface="Lucida Sans Unicode"/>
              </a:rPr>
              <a:t>7.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44" y="1446021"/>
            <a:ext cx="7319645" cy="4166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367155">
              <a:lnSpc>
                <a:spcPct val="105000"/>
              </a:lnSpc>
            </a:pPr>
            <a:r>
              <a:rPr dirty="0" sz="2200" spc="-5" b="1">
                <a:latin typeface="Lucida Sans Unicode"/>
                <a:cs typeface="Lucida Sans Unicode"/>
              </a:rPr>
              <a:t>Procedure </a:t>
            </a:r>
            <a:r>
              <a:rPr dirty="0" sz="2200" spc="-10">
                <a:latin typeface="Lucida Sans Unicode"/>
                <a:cs typeface="Lucida Sans Unicode"/>
              </a:rPr>
              <a:t>Find (Relative </a:t>
            </a:r>
            <a:r>
              <a:rPr dirty="0" sz="2200" spc="-5">
                <a:latin typeface="Lucida Sans Unicode"/>
                <a:cs typeface="Lucida Sans Unicode"/>
              </a:rPr>
              <a:t>rel, </a:t>
            </a:r>
            <a:r>
              <a:rPr dirty="0" sz="2200" spc="-10">
                <a:latin typeface="Lucida Sans Unicode"/>
                <a:cs typeface="Lucida Sans Unicode"/>
              </a:rPr>
              <a:t>boolean </a:t>
            </a:r>
            <a:r>
              <a:rPr dirty="0" sz="2200" spc="-5">
                <a:latin typeface="Lucida Sans Unicode"/>
                <a:cs typeface="Lucida Sans Unicode"/>
              </a:rPr>
              <a:t>found)  </a:t>
            </a:r>
            <a:r>
              <a:rPr dirty="0" sz="2200" b="1">
                <a:latin typeface="Lucida Sans Unicode"/>
                <a:cs typeface="Lucida Sans Unicode"/>
              </a:rPr>
              <a:t>requires</a:t>
            </a:r>
            <a:r>
              <a:rPr dirty="0" sz="2200">
                <a:latin typeface="Lucida Sans Unicode"/>
                <a:cs typeface="Lucida Sans Unicode"/>
              </a:rPr>
              <a:t>: </a:t>
            </a:r>
            <a:r>
              <a:rPr dirty="0" sz="2200" spc="-10">
                <a:latin typeface="Lucida Sans Unicode"/>
                <a:cs typeface="Lucida Sans Unicode"/>
              </a:rPr>
              <a:t>Binary tree </a:t>
            </a:r>
            <a:r>
              <a:rPr dirty="0" sz="2200" spc="-5">
                <a:latin typeface="Lucida Sans Unicode"/>
                <a:cs typeface="Lucida Sans Unicode"/>
              </a:rPr>
              <a:t>is not</a:t>
            </a:r>
            <a:r>
              <a:rPr dirty="0" sz="2200" spc="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empty.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00" b="1">
                <a:latin typeface="Lucida Sans Unicode"/>
                <a:cs typeface="Lucida Sans Unicode"/>
              </a:rPr>
              <a:t>input</a:t>
            </a:r>
            <a:r>
              <a:rPr dirty="0" sz="2200">
                <a:latin typeface="Lucida Sans Unicode"/>
                <a:cs typeface="Lucida Sans Unicode"/>
              </a:rPr>
              <a:t>: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rel.</a:t>
            </a:r>
            <a:endParaRPr sz="2200">
              <a:latin typeface="Lucida Sans Unicode"/>
              <a:cs typeface="Lucida Sans Unicode"/>
            </a:endParaRPr>
          </a:p>
          <a:p>
            <a:pPr marL="12700" marR="5080">
              <a:lnSpc>
                <a:spcPts val="2380"/>
              </a:lnSpc>
              <a:spcBef>
                <a:spcPts val="439"/>
              </a:spcBef>
              <a:tabLst>
                <a:tab pos="1783714" algn="l"/>
              </a:tabLst>
            </a:pPr>
            <a:r>
              <a:rPr dirty="0" sz="2200" b="1">
                <a:latin typeface="Lucida Sans Unicode"/>
                <a:cs typeface="Lucida Sans Unicode"/>
              </a:rPr>
              <a:t>results</a:t>
            </a:r>
            <a:r>
              <a:rPr dirty="0" sz="2200">
                <a:latin typeface="Lucida Sans Unicode"/>
                <a:cs typeface="Lucida Sans Unicode"/>
              </a:rPr>
              <a:t>: </a:t>
            </a:r>
            <a:r>
              <a:rPr dirty="0" sz="2200" spc="-5">
                <a:latin typeface="Lucida Sans Unicode"/>
                <a:cs typeface="Lucida Sans Unicode"/>
              </a:rPr>
              <a:t>The current node of </a:t>
            </a:r>
            <a:r>
              <a:rPr dirty="0" sz="2200" spc="-10">
                <a:latin typeface="Lucida Sans Unicode"/>
                <a:cs typeface="Lucida Sans Unicode"/>
              </a:rPr>
              <a:t>the tree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determined by  the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value</a:t>
            </a:r>
            <a:r>
              <a:rPr dirty="0" sz="220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of	rel </a:t>
            </a:r>
            <a:r>
              <a:rPr dirty="0" sz="2200" spc="-10">
                <a:latin typeface="Lucida Sans Unicode"/>
                <a:cs typeface="Lucida Sans Unicode"/>
              </a:rPr>
              <a:t>and previous </a:t>
            </a:r>
            <a:r>
              <a:rPr dirty="0" sz="2200" spc="-5">
                <a:latin typeface="Lucida Sans Unicode"/>
                <a:cs typeface="Lucida Sans Unicode"/>
              </a:rPr>
              <a:t>current</a:t>
            </a:r>
            <a:r>
              <a:rPr dirty="0" sz="2200" spc="2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node..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latin typeface="Lucida Sans Unicode"/>
                <a:cs typeface="Lucida Sans Unicode"/>
              </a:rPr>
              <a:t>output</a:t>
            </a:r>
            <a:r>
              <a:rPr dirty="0" sz="2200">
                <a:latin typeface="Lucida Sans Unicode"/>
                <a:cs typeface="Lucida Sans Unicode"/>
              </a:rPr>
              <a:t>:</a:t>
            </a:r>
            <a:r>
              <a:rPr dirty="0" sz="2200" spc="-135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found.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00" spc="-5" b="1">
                <a:latin typeface="Lucida Sans Unicode"/>
                <a:cs typeface="Lucida Sans Unicode"/>
              </a:rPr>
              <a:t>Procedure </a:t>
            </a:r>
            <a:r>
              <a:rPr dirty="0" sz="2200" spc="-5">
                <a:latin typeface="Lucida Sans Unicode"/>
                <a:cs typeface="Lucida Sans Unicode"/>
              </a:rPr>
              <a:t>Empty </a:t>
            </a:r>
            <a:r>
              <a:rPr dirty="0" sz="2200" spc="-10">
                <a:latin typeface="Lucida Sans Unicode"/>
                <a:cs typeface="Lucida Sans Unicode"/>
              </a:rPr>
              <a:t>(boolean</a:t>
            </a:r>
            <a:r>
              <a:rPr dirty="0" sz="2200" spc="5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empty).</a:t>
            </a:r>
            <a:endParaRPr sz="2200">
              <a:latin typeface="Lucida Sans Unicode"/>
              <a:cs typeface="Lucida Sans Unicode"/>
            </a:endParaRPr>
          </a:p>
          <a:p>
            <a:pPr marL="12700" marR="5215890">
              <a:lnSpc>
                <a:spcPct val="105000"/>
              </a:lnSpc>
              <a:spcBef>
                <a:spcPts val="10"/>
              </a:spcBef>
            </a:pPr>
            <a:r>
              <a:rPr dirty="0" sz="2200" b="1">
                <a:latin typeface="Lucida Sans Unicode"/>
                <a:cs typeface="Lucida Sans Unicode"/>
              </a:rPr>
              <a:t>requires</a:t>
            </a:r>
            <a:r>
              <a:rPr dirty="0" sz="2200">
                <a:latin typeface="Lucida Sans Unicode"/>
                <a:cs typeface="Lucida Sans Unicode"/>
              </a:rPr>
              <a:t>:</a:t>
            </a:r>
            <a:r>
              <a:rPr dirty="0" sz="2200" spc="-12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None.  </a:t>
            </a:r>
            <a:r>
              <a:rPr dirty="0" sz="2200" b="1">
                <a:latin typeface="Lucida Sans Unicode"/>
                <a:cs typeface="Lucida Sans Unicode"/>
              </a:rPr>
              <a:t>input</a:t>
            </a:r>
            <a:r>
              <a:rPr dirty="0" sz="2200">
                <a:latin typeface="Lucida Sans Unicode"/>
                <a:cs typeface="Lucida Sans Unicode"/>
              </a:rPr>
              <a:t>:</a:t>
            </a:r>
            <a:r>
              <a:rPr dirty="0" sz="2200" spc="-120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none</a:t>
            </a:r>
            <a:endParaRPr sz="2200">
              <a:latin typeface="Lucida Sans Unicode"/>
              <a:cs typeface="Lucida Sans Unicode"/>
            </a:endParaRPr>
          </a:p>
          <a:p>
            <a:pPr marL="12700" marR="580390">
              <a:lnSpc>
                <a:spcPts val="2380"/>
              </a:lnSpc>
              <a:spcBef>
                <a:spcPts val="425"/>
              </a:spcBef>
            </a:pPr>
            <a:r>
              <a:rPr dirty="0" sz="2200" b="1">
                <a:latin typeface="Lucida Sans Unicode"/>
                <a:cs typeface="Lucida Sans Unicode"/>
              </a:rPr>
              <a:t>results</a:t>
            </a:r>
            <a:r>
              <a:rPr dirty="0" sz="2200">
                <a:latin typeface="Lucida Sans Unicode"/>
                <a:cs typeface="Lucida Sans Unicode"/>
              </a:rPr>
              <a:t>: </a:t>
            </a:r>
            <a:r>
              <a:rPr dirty="0" sz="2200" spc="-5">
                <a:latin typeface="Lucida Sans Unicode"/>
                <a:cs typeface="Lucida Sans Unicode"/>
              </a:rPr>
              <a:t>If </a:t>
            </a:r>
            <a:r>
              <a:rPr dirty="0" sz="2200" spc="-10">
                <a:latin typeface="Lucida Sans Unicode"/>
                <a:cs typeface="Lucida Sans Unicode"/>
              </a:rPr>
              <a:t>Binary tree </a:t>
            </a:r>
            <a:r>
              <a:rPr dirty="0" sz="2200" spc="-5">
                <a:latin typeface="Lucida Sans Unicode"/>
                <a:cs typeface="Lucida Sans Unicode"/>
              </a:rPr>
              <a:t>is </a:t>
            </a:r>
            <a:r>
              <a:rPr dirty="0" sz="2200" spc="-10">
                <a:latin typeface="Lucida Sans Unicode"/>
                <a:cs typeface="Lucida Sans Unicode"/>
              </a:rPr>
              <a:t>empty then </a:t>
            </a:r>
            <a:r>
              <a:rPr dirty="0" sz="2200" spc="-5">
                <a:latin typeface="Lucida Sans Unicode"/>
                <a:cs typeface="Lucida Sans Unicode"/>
              </a:rPr>
              <a:t>empty is </a:t>
            </a:r>
            <a:r>
              <a:rPr dirty="0" sz="2200" spc="-10">
                <a:latin typeface="Lucida Sans Unicode"/>
                <a:cs typeface="Lucida Sans Unicode"/>
              </a:rPr>
              <a:t>true;  </a:t>
            </a:r>
            <a:r>
              <a:rPr dirty="0" sz="2200" spc="-5">
                <a:latin typeface="Lucida Sans Unicode"/>
                <a:cs typeface="Lucida Sans Unicode"/>
              </a:rPr>
              <a:t>otherwise </a:t>
            </a:r>
            <a:r>
              <a:rPr dirty="0" sz="2200" spc="-10">
                <a:latin typeface="Lucida Sans Unicode"/>
                <a:cs typeface="Lucida Sans Unicode"/>
              </a:rPr>
              <a:t>empty </a:t>
            </a:r>
            <a:r>
              <a:rPr dirty="0" sz="2200" spc="-5">
                <a:latin typeface="Lucida Sans Unicode"/>
                <a:cs typeface="Lucida Sans Unicode"/>
              </a:rPr>
              <a:t>is</a:t>
            </a:r>
            <a:r>
              <a:rPr dirty="0" sz="2200" spc="-15">
                <a:latin typeface="Lucida Sans Unicode"/>
                <a:cs typeface="Lucida Sans Unicode"/>
              </a:rPr>
              <a:t> </a:t>
            </a:r>
            <a:r>
              <a:rPr dirty="0" sz="2200" spc="-5">
                <a:latin typeface="Lucida Sans Unicode"/>
                <a:cs typeface="Lucida Sans Unicode"/>
              </a:rPr>
              <a:t>false.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00" b="1">
                <a:latin typeface="Lucida Sans Unicode"/>
                <a:cs typeface="Lucida Sans Unicode"/>
              </a:rPr>
              <a:t>output</a:t>
            </a:r>
            <a:r>
              <a:rPr dirty="0" sz="2200">
                <a:latin typeface="Lucida Sans Unicode"/>
                <a:cs typeface="Lucida Sans Unicode"/>
              </a:rPr>
              <a:t>:</a:t>
            </a:r>
            <a:r>
              <a:rPr dirty="0" sz="2200" spc="-120">
                <a:latin typeface="Lucida Sans Unicode"/>
                <a:cs typeface="Lucida Sans Unicode"/>
              </a:rPr>
              <a:t> </a:t>
            </a:r>
            <a:r>
              <a:rPr dirty="0" sz="2200" spc="-10">
                <a:latin typeface="Lucida Sans Unicode"/>
                <a:cs typeface="Lucida Sans Unicode"/>
              </a:rPr>
              <a:t>empty.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494690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940" y="1431168"/>
            <a:ext cx="7579359" cy="2490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2300" marR="2788285" indent="-610235">
              <a:lnSpc>
                <a:spcPct val="114199"/>
              </a:lnSpc>
              <a:tabLst>
                <a:tab pos="622300" algn="l"/>
              </a:tabLst>
            </a:pPr>
            <a:r>
              <a:rPr dirty="0" sz="1600" spc="10" b="1">
                <a:solidFill>
                  <a:srgbClr val="2CA1BE"/>
                </a:solidFill>
                <a:latin typeface="Lucida Sans Unicode"/>
                <a:cs typeface="Lucida Sans Unicode"/>
              </a:rPr>
              <a:t>8.	</a:t>
            </a:r>
            <a:r>
              <a:rPr dirty="0" sz="2400" spc="-5" b="1">
                <a:latin typeface="Lucida Sans Unicode"/>
                <a:cs typeface="Lucida Sans Unicode"/>
              </a:rPr>
              <a:t>Procedure </a:t>
            </a:r>
            <a:r>
              <a:rPr dirty="0" sz="2400" spc="-5">
                <a:latin typeface="Lucida Sans Unicode"/>
                <a:cs typeface="Lucida Sans Unicode"/>
              </a:rPr>
              <a:t>Full</a:t>
            </a:r>
            <a:r>
              <a:rPr dirty="0" sz="2400" spc="-4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(boolean</a:t>
            </a:r>
            <a:r>
              <a:rPr dirty="0" sz="2400" spc="-1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full)  </a:t>
            </a:r>
            <a:r>
              <a:rPr dirty="0" sz="2400" b="1">
                <a:latin typeface="Lucida Sans Unicode"/>
                <a:cs typeface="Lucida Sans Unicode"/>
              </a:rPr>
              <a:t>requires</a:t>
            </a:r>
            <a:r>
              <a:rPr dirty="0" sz="2400">
                <a:latin typeface="Lucida Sans Unicode"/>
                <a:cs typeface="Lucida Sans Unicode"/>
              </a:rPr>
              <a:t>:</a:t>
            </a:r>
            <a:r>
              <a:rPr dirty="0" sz="2400" spc="-12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None.</a:t>
            </a:r>
            <a:endParaRPr sz="2400">
              <a:latin typeface="Lucida Sans Unicode"/>
              <a:cs typeface="Lucida Sans Unicode"/>
            </a:endParaRPr>
          </a:p>
          <a:p>
            <a:pPr marL="622300">
              <a:lnSpc>
                <a:spcPct val="100000"/>
              </a:lnSpc>
              <a:spcBef>
                <a:spcPts val="400"/>
              </a:spcBef>
            </a:pPr>
            <a:r>
              <a:rPr dirty="0" sz="2400" b="1">
                <a:latin typeface="Lucida Sans Unicode"/>
                <a:cs typeface="Lucida Sans Unicode"/>
              </a:rPr>
              <a:t>input</a:t>
            </a:r>
            <a:r>
              <a:rPr dirty="0" sz="2400">
                <a:latin typeface="Lucida Sans Unicode"/>
                <a:cs typeface="Lucida Sans Unicode"/>
              </a:rPr>
              <a:t>:</a:t>
            </a:r>
            <a:r>
              <a:rPr dirty="0" sz="2400" spc="-12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None.</a:t>
            </a:r>
            <a:endParaRPr sz="2400">
              <a:latin typeface="Lucida Sans Unicode"/>
              <a:cs typeface="Lucida Sans Unicode"/>
            </a:endParaRPr>
          </a:p>
          <a:p>
            <a:pPr marL="622300" marR="5080">
              <a:lnSpc>
                <a:spcPct val="100000"/>
              </a:lnSpc>
              <a:spcBef>
                <a:spcPts val="395"/>
              </a:spcBef>
            </a:pPr>
            <a:r>
              <a:rPr dirty="0" sz="2400" b="1">
                <a:latin typeface="Lucida Sans Unicode"/>
                <a:cs typeface="Lucida Sans Unicode"/>
              </a:rPr>
              <a:t>results</a:t>
            </a:r>
            <a:r>
              <a:rPr dirty="0" sz="2400">
                <a:latin typeface="Lucida Sans Unicode"/>
                <a:cs typeface="Lucida Sans Unicode"/>
              </a:rPr>
              <a:t>: </a:t>
            </a:r>
            <a:r>
              <a:rPr dirty="0" sz="2400" spc="-5">
                <a:latin typeface="Lucida Sans Unicode"/>
                <a:cs typeface="Lucida Sans Unicode"/>
              </a:rPr>
              <a:t>if the binary tree is </a:t>
            </a:r>
            <a:r>
              <a:rPr dirty="0" sz="2400">
                <a:latin typeface="Lucida Sans Unicode"/>
                <a:cs typeface="Lucida Sans Unicode"/>
              </a:rPr>
              <a:t>full then full </a:t>
            </a:r>
            <a:r>
              <a:rPr dirty="0" sz="2400" spc="-5">
                <a:latin typeface="Lucida Sans Unicode"/>
                <a:cs typeface="Lucida Sans Unicode"/>
              </a:rPr>
              <a:t>is true  otherwise</a:t>
            </a:r>
            <a:r>
              <a:rPr dirty="0" sz="2400" spc="-8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false.</a:t>
            </a:r>
            <a:endParaRPr sz="2400">
              <a:latin typeface="Lucida Sans Unicode"/>
              <a:cs typeface="Lucida Sans Unicode"/>
            </a:endParaRPr>
          </a:p>
          <a:p>
            <a:pPr marL="622300">
              <a:lnSpc>
                <a:spcPct val="100000"/>
              </a:lnSpc>
              <a:spcBef>
                <a:spcPts val="409"/>
              </a:spcBef>
            </a:pPr>
            <a:r>
              <a:rPr dirty="0" sz="2400" b="1">
                <a:latin typeface="Lucida Sans Unicode"/>
                <a:cs typeface="Lucida Sans Unicode"/>
              </a:rPr>
              <a:t>output</a:t>
            </a:r>
            <a:r>
              <a:rPr dirty="0" sz="2400">
                <a:latin typeface="Lucida Sans Unicode"/>
                <a:cs typeface="Lucida Sans Unicode"/>
              </a:rPr>
              <a:t>:</a:t>
            </a:r>
            <a:r>
              <a:rPr dirty="0" sz="2400" spc="-12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full.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225399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92757"/>
            <a:ext cx="7282815" cy="3153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ts val="292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Previous data </a:t>
            </a:r>
            <a:r>
              <a:rPr dirty="0" sz="2700">
                <a:latin typeface="Lucida Sans Unicode"/>
                <a:cs typeface="Lucida Sans Unicode"/>
              </a:rPr>
              <a:t>structures </a:t>
            </a:r>
            <a:r>
              <a:rPr dirty="0" sz="2700" spc="-5">
                <a:latin typeface="Lucida Sans Unicode"/>
                <a:cs typeface="Lucida Sans Unicode"/>
              </a:rPr>
              <a:t>(e.g.</a:t>
            </a:r>
            <a:r>
              <a:rPr dirty="0" sz="2700" spc="-10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lists,</a:t>
            </a:r>
            <a:r>
              <a:rPr dirty="0" sz="2700" spc="-3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stacks,  </a:t>
            </a:r>
            <a:r>
              <a:rPr dirty="0" sz="2700" spc="-5">
                <a:latin typeface="Lucida Sans Unicode"/>
                <a:cs typeface="Lucida Sans Unicode"/>
              </a:rPr>
              <a:t>queues) </a:t>
            </a:r>
            <a:r>
              <a:rPr dirty="0" sz="2700">
                <a:latin typeface="Lucida Sans Unicode"/>
                <a:cs typeface="Lucida Sans Unicode"/>
              </a:rPr>
              <a:t>have a </a:t>
            </a:r>
            <a:r>
              <a:rPr dirty="0" sz="2700" spc="-5">
                <a:latin typeface="Lucida Sans Unicode"/>
                <a:cs typeface="Lucida Sans Unicode"/>
              </a:rPr>
              <a:t>linear</a:t>
            </a:r>
            <a:r>
              <a:rPr dirty="0" sz="2700" spc="-17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structure.</a:t>
            </a:r>
            <a:endParaRPr sz="2700">
              <a:latin typeface="Lucida Sans Unicode"/>
              <a:cs typeface="Lucida Sans Unicode"/>
            </a:endParaRPr>
          </a:p>
          <a:p>
            <a:pPr marL="268605" marR="445134" indent="-256540">
              <a:lnSpc>
                <a:spcPts val="2920"/>
              </a:lnSpc>
              <a:spcBef>
                <a:spcPts val="405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Linear </a:t>
            </a:r>
            <a:r>
              <a:rPr dirty="0" sz="2700">
                <a:latin typeface="Lucida Sans Unicode"/>
                <a:cs typeface="Lucida Sans Unicode"/>
              </a:rPr>
              <a:t>structures</a:t>
            </a:r>
            <a:r>
              <a:rPr dirty="0" sz="2700" spc="-114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represent</a:t>
            </a:r>
            <a:r>
              <a:rPr dirty="0" sz="2700" spc="-4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one-to-one  relation between data</a:t>
            </a:r>
            <a:r>
              <a:rPr dirty="0" sz="2700" spc="-85">
                <a:latin typeface="Lucida Sans Unicode"/>
                <a:cs typeface="Lucida Sans Unicode"/>
              </a:rPr>
              <a:t> </a:t>
            </a:r>
            <a:r>
              <a:rPr dirty="0" sz="2700" spc="-10">
                <a:latin typeface="Lucida Sans Unicode"/>
                <a:cs typeface="Lucida Sans Unicode"/>
              </a:rPr>
              <a:t>elements.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ts val="3080"/>
              </a:lnSpc>
              <a:spcBef>
                <a:spcPts val="25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10">
                <a:latin typeface="Lucida Sans Unicode"/>
                <a:cs typeface="Lucida Sans Unicode"/>
              </a:rPr>
              <a:t>Trees </a:t>
            </a:r>
            <a:r>
              <a:rPr dirty="0" sz="2700">
                <a:latin typeface="Lucida Sans Unicode"/>
                <a:cs typeface="Lucida Sans Unicode"/>
              </a:rPr>
              <a:t>have a </a:t>
            </a:r>
            <a:r>
              <a:rPr dirty="0" sz="2700" spc="-5">
                <a:latin typeface="Lucida Sans Unicode"/>
                <a:cs typeface="Lucida Sans Unicode"/>
              </a:rPr>
              <a:t>nested or </a:t>
            </a:r>
            <a:r>
              <a:rPr dirty="0" sz="2700">
                <a:latin typeface="Lucida Sans Unicode"/>
                <a:cs typeface="Lucida Sans Unicode"/>
              </a:rPr>
              <a:t>a</a:t>
            </a:r>
            <a:r>
              <a:rPr dirty="0" sz="2700" spc="-8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hierarchical</a:t>
            </a:r>
            <a:endParaRPr sz="2700">
              <a:latin typeface="Lucida Sans Unicode"/>
              <a:cs typeface="Lucida Sans Unicode"/>
            </a:endParaRPr>
          </a:p>
          <a:p>
            <a:pPr marL="268605">
              <a:lnSpc>
                <a:spcPts val="3080"/>
              </a:lnSpc>
            </a:pPr>
            <a:r>
              <a:rPr dirty="0" sz="2700" spc="-5">
                <a:latin typeface="Lucida Sans Unicode"/>
                <a:cs typeface="Lucida Sans Unicode"/>
              </a:rPr>
              <a:t>structure.</a:t>
            </a:r>
            <a:endParaRPr sz="2700">
              <a:latin typeface="Lucida Sans Unicode"/>
              <a:cs typeface="Lucida Sans Unicode"/>
            </a:endParaRPr>
          </a:p>
          <a:p>
            <a:pPr marL="268605" marR="111125" indent="-256540">
              <a:lnSpc>
                <a:spcPts val="2920"/>
              </a:lnSpc>
              <a:spcBef>
                <a:spcPts val="434"/>
              </a:spcBef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spc="-5">
                <a:latin typeface="Lucida Sans Unicode"/>
                <a:cs typeface="Lucida Sans Unicode"/>
              </a:rPr>
              <a:t>Hierarchical </a:t>
            </a:r>
            <a:r>
              <a:rPr dirty="0" sz="2700">
                <a:latin typeface="Lucida Sans Unicode"/>
                <a:cs typeface="Lucida Sans Unicode"/>
              </a:rPr>
              <a:t>structures</a:t>
            </a:r>
            <a:r>
              <a:rPr dirty="0" sz="2700" spc="-1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represent</a:t>
            </a:r>
            <a:r>
              <a:rPr dirty="0" sz="2700" spc="-4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one-to- </a:t>
            </a:r>
            <a:r>
              <a:rPr dirty="0" sz="2700">
                <a:latin typeface="Lucida Sans Unicode"/>
                <a:cs typeface="Lucida Sans Unicode"/>
              </a:rPr>
              <a:t> many </a:t>
            </a:r>
            <a:r>
              <a:rPr dirty="0" sz="2700" spc="-5">
                <a:latin typeface="Lucida Sans Unicode"/>
                <a:cs typeface="Lucida Sans Unicode"/>
              </a:rPr>
              <a:t>relation between data</a:t>
            </a:r>
            <a:r>
              <a:rPr dirty="0" sz="2700" spc="-114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elements.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452" y="507491"/>
            <a:ext cx="5001768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568069"/>
            <a:ext cx="5365115" cy="413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613025">
              <a:lnSpc>
                <a:spcPts val="2035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1700">
                <a:latin typeface="SimSun"/>
                <a:cs typeface="SimSun"/>
              </a:rPr>
              <a:t>BTNode &lt;T&gt;</a:t>
            </a:r>
            <a:r>
              <a:rPr dirty="0" sz="1700" spc="-4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ts val="2035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T</a:t>
            </a:r>
            <a:r>
              <a:rPr dirty="0" sz="1700" spc="-75">
                <a:latin typeface="SimSun"/>
                <a:cs typeface="SimSun"/>
              </a:rPr>
              <a:t> </a:t>
            </a:r>
            <a:r>
              <a:rPr dirty="0" sz="1700" spc="-5">
                <a:latin typeface="SimSun"/>
                <a:cs typeface="SimSun"/>
              </a:rPr>
              <a:t>data;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BTNode&lt;T&gt; left,</a:t>
            </a:r>
            <a:r>
              <a:rPr dirty="0" sz="1700" spc="-9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right;</a:t>
            </a:r>
            <a:endParaRPr sz="17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68605" marR="878205">
              <a:lnSpc>
                <a:spcPct val="100000"/>
              </a:lnSpc>
            </a:pP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/** Creates a new instance of BTNode</a:t>
            </a:r>
            <a:r>
              <a:rPr dirty="0" sz="1700" spc="-114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700">
                <a:solidFill>
                  <a:srgbClr val="00AF50"/>
                </a:solidFill>
                <a:latin typeface="SimSun"/>
                <a:cs typeface="SimSun"/>
              </a:rPr>
              <a:t>*/  </a:t>
            </a: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BTNode(T val)</a:t>
            </a:r>
            <a:r>
              <a:rPr dirty="0" sz="1700" spc="-9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{</a:t>
            </a:r>
            <a:endParaRPr sz="1700">
              <a:latin typeface="SimSun"/>
              <a:cs typeface="SimSun"/>
            </a:endParaRPr>
          </a:p>
          <a:p>
            <a:pPr marL="817244">
              <a:lnSpc>
                <a:spcPts val="2025"/>
              </a:lnSpc>
            </a:pPr>
            <a:r>
              <a:rPr dirty="0" sz="1700">
                <a:latin typeface="SimSun"/>
                <a:cs typeface="SimSun"/>
              </a:rPr>
              <a:t>data =</a:t>
            </a:r>
            <a:r>
              <a:rPr dirty="0" sz="1700" spc="-11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val;</a:t>
            </a:r>
            <a:endParaRPr sz="1700">
              <a:latin typeface="SimSun"/>
              <a:cs typeface="SimSun"/>
            </a:endParaRPr>
          </a:p>
          <a:p>
            <a:pPr marL="817244">
              <a:lnSpc>
                <a:spcPts val="2035"/>
              </a:lnSpc>
            </a:pPr>
            <a:r>
              <a:rPr dirty="0" sz="1700" spc="-5">
                <a:latin typeface="SimSun"/>
                <a:cs typeface="SimSun"/>
              </a:rPr>
              <a:t>left </a:t>
            </a:r>
            <a:r>
              <a:rPr dirty="0" sz="1700">
                <a:latin typeface="SimSun"/>
                <a:cs typeface="SimSun"/>
              </a:rPr>
              <a:t>= </a:t>
            </a:r>
            <a:r>
              <a:rPr dirty="0" sz="1700" spc="-5">
                <a:latin typeface="SimSun"/>
                <a:cs typeface="SimSun"/>
              </a:rPr>
              <a:t>right </a:t>
            </a:r>
            <a:r>
              <a:rPr dirty="0" sz="1700">
                <a:latin typeface="SimSun"/>
                <a:cs typeface="SimSun"/>
              </a:rPr>
              <a:t>=</a:t>
            </a:r>
            <a:r>
              <a:rPr dirty="0" sz="1700" spc="-85">
                <a:latin typeface="SimSun"/>
                <a:cs typeface="SimSun"/>
              </a:rPr>
              <a:t> </a:t>
            </a:r>
            <a:r>
              <a:rPr dirty="0" sz="17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700" spc="5">
                <a:latin typeface="SimSun"/>
                <a:cs typeface="SimSun"/>
              </a:rPr>
              <a:t>;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817244" marR="5080" indent="-548640">
              <a:lnSpc>
                <a:spcPct val="100000"/>
              </a:lnSpc>
            </a:pPr>
            <a:r>
              <a:rPr dirty="0" sz="17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700">
                <a:latin typeface="SimSun"/>
                <a:cs typeface="SimSun"/>
              </a:rPr>
              <a:t>BTNode(T val, BTNode&lt;T&gt; l, BTNode&lt;T&gt;</a:t>
            </a:r>
            <a:r>
              <a:rPr dirty="0" sz="1700" spc="-105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r){  data =</a:t>
            </a:r>
            <a:r>
              <a:rPr dirty="0" sz="1700" spc="-11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val;</a:t>
            </a:r>
            <a:endParaRPr sz="1700">
              <a:latin typeface="SimSun"/>
              <a:cs typeface="SimSun"/>
            </a:endParaRPr>
          </a:p>
          <a:p>
            <a:pPr marL="817244" marR="3460115">
              <a:lnSpc>
                <a:spcPts val="2030"/>
              </a:lnSpc>
              <a:spcBef>
                <a:spcPts val="60"/>
              </a:spcBef>
            </a:pPr>
            <a:r>
              <a:rPr dirty="0" sz="1700">
                <a:latin typeface="SimSun"/>
                <a:cs typeface="SimSun"/>
              </a:rPr>
              <a:t>left = l;  right =</a:t>
            </a:r>
            <a:r>
              <a:rPr dirty="0" sz="1700" spc="-110">
                <a:latin typeface="SimSun"/>
                <a:cs typeface="SimSun"/>
              </a:rPr>
              <a:t> </a:t>
            </a:r>
            <a:r>
              <a:rPr dirty="0" sz="1700">
                <a:latin typeface="SimSun"/>
                <a:cs typeface="SimSun"/>
              </a:rPr>
              <a:t>r;</a:t>
            </a:r>
            <a:endParaRPr sz="1700">
              <a:latin typeface="SimSun"/>
              <a:cs typeface="SimSun"/>
            </a:endParaRPr>
          </a:p>
          <a:p>
            <a:pPr marL="268605">
              <a:lnSpc>
                <a:spcPts val="1970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  <a:p>
            <a:pPr marL="12700">
              <a:lnSpc>
                <a:spcPts val="2035"/>
              </a:lnSpc>
            </a:pPr>
            <a:r>
              <a:rPr dirty="0" sz="1700">
                <a:latin typeface="SimSun"/>
                <a:cs typeface="SimSun"/>
              </a:rPr>
              <a:t>}</a:t>
            </a:r>
            <a:endParaRPr sz="17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452" y="507491"/>
            <a:ext cx="7831835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517650"/>
            <a:ext cx="6870700" cy="8540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900" b="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900" b="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These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definitions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are in separate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files</a:t>
            </a:r>
            <a:r>
              <a:rPr dirty="0" sz="2800" spc="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5" b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</a:pP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define: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2415159"/>
            <a:ext cx="7017384" cy="206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dirty="0" sz="2000">
                <a:latin typeface="Arial"/>
                <a:cs typeface="Arial"/>
              </a:rPr>
              <a:t>The Order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CA1BE"/>
              </a:buClr>
              <a:buFont typeface="Verdana"/>
              <a:buChar char="◦"/>
            </a:pPr>
            <a:endParaRPr sz="17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public enum </a:t>
            </a:r>
            <a:r>
              <a:rPr dirty="0" sz="1800">
                <a:latin typeface="SimSun"/>
                <a:cs typeface="SimSun"/>
              </a:rPr>
              <a:t>Order {preOrder, inOrder,</a:t>
            </a:r>
            <a:r>
              <a:rPr dirty="0" sz="1800" spc="-70"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postOrder};</a:t>
            </a:r>
            <a:endParaRPr sz="18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240665" algn="l"/>
                <a:tab pos="241300" algn="l"/>
              </a:tabLst>
            </a:pPr>
            <a:r>
              <a:rPr dirty="0" sz="2000">
                <a:latin typeface="Arial"/>
                <a:cs typeface="Arial"/>
              </a:rPr>
              <a:t>The Relative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class.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241300">
              <a:lnSpc>
                <a:spcPts val="2155"/>
              </a:lnSpc>
              <a:spcBef>
                <a:spcPts val="5"/>
              </a:spcBef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public enum </a:t>
            </a:r>
            <a:r>
              <a:rPr dirty="0" sz="1800">
                <a:latin typeface="SimSun"/>
                <a:cs typeface="SimSun"/>
              </a:rPr>
              <a:t>Relative {Root, Parent, LeftChild,</a:t>
            </a:r>
            <a:r>
              <a:rPr dirty="0" sz="1800" spc="-65"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RightChild};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85137"/>
            <a:ext cx="4728210" cy="3909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605" marR="1397000" indent="-256540">
              <a:lnSpc>
                <a:spcPct val="116500"/>
              </a:lnSpc>
            </a:pP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public class </a:t>
            </a:r>
            <a:r>
              <a:rPr dirty="0" sz="2000" spc="5">
                <a:latin typeface="SimSun"/>
                <a:cs typeface="SimSun"/>
              </a:rPr>
              <a:t>BT&lt;T&gt; </a:t>
            </a:r>
            <a:r>
              <a:rPr dirty="0" sz="2000">
                <a:latin typeface="SimSun"/>
                <a:cs typeface="SimSun"/>
              </a:rPr>
              <a:t>{  BTNode&lt;T&gt; </a:t>
            </a:r>
            <a:r>
              <a:rPr dirty="0" sz="2000" spc="5">
                <a:latin typeface="SimSun"/>
                <a:cs typeface="SimSun"/>
              </a:rPr>
              <a:t>root,</a:t>
            </a:r>
            <a:r>
              <a:rPr dirty="0" sz="2000" spc="-145">
                <a:latin typeface="SimSun"/>
                <a:cs typeface="SimSun"/>
              </a:rPr>
              <a:t> </a:t>
            </a:r>
            <a:r>
              <a:rPr dirty="0" sz="2000" spc="5">
                <a:latin typeface="SimSun"/>
                <a:cs typeface="SimSun"/>
              </a:rPr>
              <a:t>current;</a:t>
            </a:r>
            <a:endParaRPr sz="2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Times New Roman"/>
              <a:cs typeface="Times New Roman"/>
            </a:endParaRPr>
          </a:p>
          <a:p>
            <a:pPr marL="268605" marR="5080">
              <a:lnSpc>
                <a:spcPct val="116500"/>
              </a:lnSpc>
            </a:pP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/** Creates </a:t>
            </a: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a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new </a:t>
            </a: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instance of BT</a:t>
            </a:r>
            <a:r>
              <a:rPr dirty="0" sz="2000" spc="-2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*/ 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000" spc="5">
                <a:latin typeface="SimSun"/>
                <a:cs typeface="SimSun"/>
              </a:rPr>
              <a:t>BT()</a:t>
            </a:r>
            <a:r>
              <a:rPr dirty="0" sz="2000" spc="-155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{</a:t>
            </a:r>
            <a:endParaRPr sz="2000">
              <a:latin typeface="SimSun"/>
              <a:cs typeface="SimSun"/>
            </a:endParaRPr>
          </a:p>
          <a:p>
            <a:pPr marL="817244">
              <a:lnSpc>
                <a:spcPct val="100000"/>
              </a:lnSpc>
              <a:spcBef>
                <a:spcPts val="405"/>
              </a:spcBef>
            </a:pPr>
            <a:r>
              <a:rPr dirty="0" sz="2000" spc="5">
                <a:latin typeface="SimSun"/>
                <a:cs typeface="SimSun"/>
              </a:rPr>
              <a:t>root </a:t>
            </a:r>
            <a:r>
              <a:rPr dirty="0" sz="2000">
                <a:latin typeface="SimSun"/>
                <a:cs typeface="SimSun"/>
              </a:rPr>
              <a:t>= </a:t>
            </a:r>
            <a:r>
              <a:rPr dirty="0" sz="2000" spc="5">
                <a:latin typeface="SimSun"/>
                <a:cs typeface="SimSun"/>
              </a:rPr>
              <a:t>current </a:t>
            </a:r>
            <a:r>
              <a:rPr dirty="0" sz="2000">
                <a:latin typeface="SimSun"/>
                <a:cs typeface="SimSun"/>
              </a:rPr>
              <a:t>=</a:t>
            </a:r>
            <a:r>
              <a:rPr dirty="0" sz="2000" spc="-170">
                <a:latin typeface="SimSun"/>
                <a:cs typeface="SimSun"/>
              </a:rPr>
              <a:t>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2000" spc="5">
                <a:latin typeface="SimSun"/>
                <a:cs typeface="SimSun"/>
              </a:rPr>
              <a:t>;</a:t>
            </a:r>
            <a:endParaRPr sz="2000">
              <a:latin typeface="SimSun"/>
              <a:cs typeface="SimSun"/>
            </a:endParaRPr>
          </a:p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Times New Roman"/>
              <a:cs typeface="Times New Roman"/>
            </a:endParaRPr>
          </a:p>
          <a:p>
            <a:pPr marL="817244" marR="1353185" indent="-548640">
              <a:lnSpc>
                <a:spcPct val="116500"/>
              </a:lnSpc>
            </a:pP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2000" spc="5">
                <a:latin typeface="SimSun"/>
                <a:cs typeface="SimSun"/>
              </a:rPr>
              <a:t>empty(){  return </a:t>
            </a:r>
            <a:r>
              <a:rPr dirty="0" sz="2000">
                <a:latin typeface="SimSun"/>
                <a:cs typeface="SimSun"/>
              </a:rPr>
              <a:t>root ==</a:t>
            </a:r>
            <a:r>
              <a:rPr dirty="0" sz="2000" spc="-140">
                <a:latin typeface="SimSun"/>
                <a:cs typeface="SimSun"/>
              </a:rPr>
              <a:t>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2000" spc="5">
                <a:latin typeface="SimSun"/>
                <a:cs typeface="SimSun"/>
              </a:rPr>
              <a:t>;</a:t>
            </a:r>
            <a:endParaRPr sz="2000">
              <a:latin typeface="SimSun"/>
              <a:cs typeface="SimSun"/>
            </a:endParaRPr>
          </a:p>
          <a:p>
            <a:pPr marL="268605">
              <a:lnSpc>
                <a:spcPts val="2380"/>
              </a:lnSpc>
              <a:spcBef>
                <a:spcPts val="400"/>
              </a:spcBef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85137"/>
            <a:ext cx="3335654" cy="7080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116500"/>
              </a:lnSpc>
            </a:pPr>
            <a:r>
              <a:rPr dirty="0" sz="2000" spc="5">
                <a:latin typeface="SimSun"/>
                <a:cs typeface="SimSun"/>
              </a:rPr>
              <a:t>public class </a:t>
            </a:r>
            <a:r>
              <a:rPr dirty="0" sz="2000" spc="5" b="0">
                <a:solidFill>
                  <a:srgbClr val="000000"/>
                </a:solidFill>
                <a:latin typeface="SimSun"/>
                <a:cs typeface="SimSun"/>
              </a:rPr>
              <a:t>BT&lt;T&gt; </a:t>
            </a:r>
            <a:r>
              <a:rPr dirty="0" sz="2000" b="0">
                <a:solidFill>
                  <a:srgbClr val="000000"/>
                </a:solidFill>
                <a:latin typeface="SimSun"/>
                <a:cs typeface="SimSun"/>
              </a:rPr>
              <a:t>{  BTNode&lt;T&gt; </a:t>
            </a:r>
            <a:r>
              <a:rPr dirty="0" sz="2000" spc="5" b="0">
                <a:solidFill>
                  <a:srgbClr val="000000"/>
                </a:solidFill>
                <a:latin typeface="SimSun"/>
                <a:cs typeface="SimSun"/>
              </a:rPr>
              <a:t>root,</a:t>
            </a:r>
            <a:r>
              <a:rPr dirty="0" sz="2000" spc="-145" b="0">
                <a:solidFill>
                  <a:srgbClr val="000000"/>
                </a:solidFill>
                <a:latin typeface="SimSun"/>
                <a:cs typeface="SimSun"/>
              </a:rPr>
              <a:t> </a:t>
            </a:r>
            <a:r>
              <a:rPr dirty="0" sz="2000" spc="5" b="0">
                <a:solidFill>
                  <a:srgbClr val="000000"/>
                </a:solidFill>
                <a:latin typeface="SimSun"/>
                <a:cs typeface="SimSun"/>
              </a:rPr>
              <a:t>current;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2552318"/>
            <a:ext cx="4471670" cy="284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</a:pP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/** Creates </a:t>
            </a: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a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new </a:t>
            </a: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instance of BT</a:t>
            </a:r>
            <a:r>
              <a:rPr dirty="0" sz="2000" spc="-2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*/  </a:t>
            </a:r>
            <a:r>
              <a:rPr dirty="0" sz="2000" spc="5" b="1">
                <a:solidFill>
                  <a:srgbClr val="FF0000"/>
                </a:solidFill>
                <a:latin typeface="SimSun"/>
                <a:cs typeface="SimSun"/>
              </a:rPr>
              <a:t>public BT()</a:t>
            </a:r>
            <a:r>
              <a:rPr dirty="0" sz="20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SimSun"/>
                <a:cs typeface="SimSun"/>
              </a:rPr>
              <a:t>{</a:t>
            </a:r>
            <a:endParaRPr sz="20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405"/>
              </a:spcBef>
            </a:pPr>
            <a:r>
              <a:rPr dirty="0" sz="2000" spc="5" b="1">
                <a:solidFill>
                  <a:srgbClr val="FF0000"/>
                </a:solidFill>
                <a:latin typeface="SimSun"/>
                <a:cs typeface="SimSun"/>
              </a:rPr>
              <a:t>root </a:t>
            </a:r>
            <a:r>
              <a:rPr dirty="0" sz="2000" spc="-10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2000" spc="5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20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2000" spc="-10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000" spc="10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2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000" spc="-5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Times New Roman"/>
              <a:cs typeface="Times New Roman"/>
            </a:endParaRPr>
          </a:p>
          <a:p>
            <a:pPr marL="560705" marR="1353185" indent="-548640">
              <a:lnSpc>
                <a:spcPct val="116500"/>
              </a:lnSpc>
            </a:pP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2000" spc="5">
                <a:latin typeface="SimSun"/>
                <a:cs typeface="SimSun"/>
              </a:rPr>
              <a:t>empty(){  return </a:t>
            </a:r>
            <a:r>
              <a:rPr dirty="0" sz="2000">
                <a:latin typeface="SimSun"/>
                <a:cs typeface="SimSun"/>
              </a:rPr>
              <a:t>root ==</a:t>
            </a:r>
            <a:r>
              <a:rPr dirty="0" sz="2000" spc="-140">
                <a:latin typeface="SimSun"/>
                <a:cs typeface="SimSun"/>
              </a:rPr>
              <a:t>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2000" spc="5">
                <a:latin typeface="SimSun"/>
                <a:cs typeface="SimSun"/>
              </a:rPr>
              <a:t>;</a:t>
            </a:r>
            <a:endParaRPr sz="2000">
              <a:latin typeface="SimSun"/>
              <a:cs typeface="SimSun"/>
            </a:endParaRPr>
          </a:p>
          <a:p>
            <a:pPr marL="12700">
              <a:lnSpc>
                <a:spcPts val="2380"/>
              </a:lnSpc>
              <a:spcBef>
                <a:spcPts val="400"/>
              </a:spcBef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89166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33793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0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0519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719061" y="2018665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85137"/>
            <a:ext cx="3335654" cy="7080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116500"/>
              </a:lnSpc>
            </a:pPr>
            <a:r>
              <a:rPr dirty="0" sz="2000" spc="5">
                <a:latin typeface="SimSun"/>
                <a:cs typeface="SimSun"/>
              </a:rPr>
              <a:t>public class </a:t>
            </a:r>
            <a:r>
              <a:rPr dirty="0" sz="2000" spc="5" b="0">
                <a:solidFill>
                  <a:srgbClr val="000000"/>
                </a:solidFill>
                <a:latin typeface="SimSun"/>
                <a:cs typeface="SimSun"/>
              </a:rPr>
              <a:t>BT&lt;T&gt; </a:t>
            </a:r>
            <a:r>
              <a:rPr dirty="0" sz="2000" b="0">
                <a:solidFill>
                  <a:srgbClr val="000000"/>
                </a:solidFill>
                <a:latin typeface="SimSun"/>
                <a:cs typeface="SimSun"/>
              </a:rPr>
              <a:t>{  BTNode&lt;T&gt; </a:t>
            </a:r>
            <a:r>
              <a:rPr dirty="0" sz="2000" spc="5" b="0">
                <a:solidFill>
                  <a:srgbClr val="000000"/>
                </a:solidFill>
                <a:latin typeface="SimSun"/>
                <a:cs typeface="SimSun"/>
              </a:rPr>
              <a:t>root,</a:t>
            </a:r>
            <a:r>
              <a:rPr dirty="0" sz="2000" spc="-145" b="0">
                <a:solidFill>
                  <a:srgbClr val="000000"/>
                </a:solidFill>
                <a:latin typeface="SimSun"/>
                <a:cs typeface="SimSun"/>
              </a:rPr>
              <a:t> </a:t>
            </a:r>
            <a:r>
              <a:rPr dirty="0" sz="2000" spc="5" b="0">
                <a:solidFill>
                  <a:srgbClr val="000000"/>
                </a:solidFill>
                <a:latin typeface="SimSun"/>
                <a:cs typeface="SimSun"/>
              </a:rPr>
              <a:t>current;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2552318"/>
            <a:ext cx="4471670" cy="1420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</a:pP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/** Creates </a:t>
            </a: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a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new </a:t>
            </a:r>
            <a:r>
              <a:rPr dirty="0" sz="2000">
                <a:solidFill>
                  <a:srgbClr val="00AF50"/>
                </a:solidFill>
                <a:latin typeface="SimSun"/>
                <a:cs typeface="SimSun"/>
              </a:rPr>
              <a:t>instance of BT</a:t>
            </a:r>
            <a:r>
              <a:rPr dirty="0" sz="2000" spc="-22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2000" spc="5">
                <a:solidFill>
                  <a:srgbClr val="00AF50"/>
                </a:solidFill>
                <a:latin typeface="SimSun"/>
                <a:cs typeface="SimSun"/>
              </a:rPr>
              <a:t>*/ 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2000" spc="5">
                <a:latin typeface="SimSun"/>
                <a:cs typeface="SimSun"/>
              </a:rPr>
              <a:t>BT()</a:t>
            </a:r>
            <a:r>
              <a:rPr dirty="0" sz="2000" spc="-155">
                <a:latin typeface="SimSun"/>
                <a:cs typeface="SimSun"/>
              </a:rPr>
              <a:t> </a:t>
            </a:r>
            <a:r>
              <a:rPr dirty="0" sz="2000">
                <a:latin typeface="SimSun"/>
                <a:cs typeface="SimSun"/>
              </a:rPr>
              <a:t>{</a:t>
            </a:r>
            <a:endParaRPr sz="20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405"/>
              </a:spcBef>
            </a:pPr>
            <a:r>
              <a:rPr dirty="0" sz="2000" spc="5">
                <a:latin typeface="SimSun"/>
                <a:cs typeface="SimSun"/>
              </a:rPr>
              <a:t>root </a:t>
            </a:r>
            <a:r>
              <a:rPr dirty="0" sz="2000">
                <a:latin typeface="SimSun"/>
                <a:cs typeface="SimSun"/>
              </a:rPr>
              <a:t>= </a:t>
            </a:r>
            <a:r>
              <a:rPr dirty="0" sz="2000" spc="5">
                <a:latin typeface="SimSun"/>
                <a:cs typeface="SimSun"/>
              </a:rPr>
              <a:t>current </a:t>
            </a:r>
            <a:r>
              <a:rPr dirty="0" sz="2000">
                <a:latin typeface="SimSun"/>
                <a:cs typeface="SimSun"/>
              </a:rPr>
              <a:t>=</a:t>
            </a:r>
            <a:r>
              <a:rPr dirty="0" sz="2000" spc="-170">
                <a:latin typeface="SimSun"/>
                <a:cs typeface="SimSun"/>
              </a:rPr>
              <a:t> </a:t>
            </a:r>
            <a:r>
              <a:rPr dirty="0" sz="20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2000" spc="5">
                <a:latin typeface="SimSun"/>
                <a:cs typeface="SimSun"/>
              </a:rPr>
              <a:t>;</a:t>
            </a:r>
            <a:endParaRPr sz="2000">
              <a:latin typeface="SimSun"/>
              <a:cs typeface="SimSun"/>
            </a:endParaRPr>
          </a:p>
          <a:p>
            <a:pPr marL="12700">
              <a:lnSpc>
                <a:spcPts val="2380"/>
              </a:lnSpc>
              <a:spcBef>
                <a:spcPts val="395"/>
              </a:spcBef>
            </a:pPr>
            <a:r>
              <a:rPr dirty="0" sz="2000"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89166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33793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0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0519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18934" y="3819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18934" y="3819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66534" y="54201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5"/>
                </a:lnTo>
                <a:lnTo>
                  <a:pt x="100793" y="39043"/>
                </a:lnTo>
                <a:lnTo>
                  <a:pt x="66960" y="66955"/>
                </a:lnTo>
                <a:lnTo>
                  <a:pt x="39045" y="100784"/>
                </a:lnTo>
                <a:lnTo>
                  <a:pt x="17966" y="139608"/>
                </a:lnTo>
                <a:lnTo>
                  <a:pt x="4644" y="182507"/>
                </a:lnTo>
                <a:lnTo>
                  <a:pt x="0" y="228561"/>
                </a:lnTo>
                <a:lnTo>
                  <a:pt x="4644" y="274632"/>
                </a:lnTo>
                <a:lnTo>
                  <a:pt x="17966" y="317542"/>
                </a:lnTo>
                <a:lnTo>
                  <a:pt x="39045" y="356373"/>
                </a:lnTo>
                <a:lnTo>
                  <a:pt x="66960" y="390205"/>
                </a:lnTo>
                <a:lnTo>
                  <a:pt x="100793" y="418120"/>
                </a:lnTo>
                <a:lnTo>
                  <a:pt x="139624" y="439197"/>
                </a:lnTo>
                <a:lnTo>
                  <a:pt x="182533" y="452517"/>
                </a:lnTo>
                <a:lnTo>
                  <a:pt x="228600" y="457161"/>
                </a:lnTo>
                <a:lnTo>
                  <a:pt x="274666" y="452517"/>
                </a:lnTo>
                <a:lnTo>
                  <a:pt x="317575" y="439197"/>
                </a:lnTo>
                <a:lnTo>
                  <a:pt x="356406" y="418120"/>
                </a:lnTo>
                <a:lnTo>
                  <a:pt x="390239" y="390205"/>
                </a:lnTo>
                <a:lnTo>
                  <a:pt x="418154" y="356373"/>
                </a:lnTo>
                <a:lnTo>
                  <a:pt x="439233" y="317542"/>
                </a:lnTo>
                <a:lnTo>
                  <a:pt x="452555" y="274632"/>
                </a:lnTo>
                <a:lnTo>
                  <a:pt x="457200" y="228561"/>
                </a:lnTo>
                <a:lnTo>
                  <a:pt x="452555" y="182507"/>
                </a:lnTo>
                <a:lnTo>
                  <a:pt x="439233" y="139608"/>
                </a:lnTo>
                <a:lnTo>
                  <a:pt x="418154" y="100784"/>
                </a:lnTo>
                <a:lnTo>
                  <a:pt x="390239" y="66955"/>
                </a:lnTo>
                <a:lnTo>
                  <a:pt x="356406" y="39043"/>
                </a:lnTo>
                <a:lnTo>
                  <a:pt x="317575" y="17965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66534" y="54201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61"/>
                </a:moveTo>
                <a:lnTo>
                  <a:pt x="4644" y="182507"/>
                </a:lnTo>
                <a:lnTo>
                  <a:pt x="17966" y="139608"/>
                </a:lnTo>
                <a:lnTo>
                  <a:pt x="39045" y="100784"/>
                </a:lnTo>
                <a:lnTo>
                  <a:pt x="66960" y="66955"/>
                </a:lnTo>
                <a:lnTo>
                  <a:pt x="100793" y="39043"/>
                </a:lnTo>
                <a:lnTo>
                  <a:pt x="139624" y="17965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5"/>
                </a:lnTo>
                <a:lnTo>
                  <a:pt x="356406" y="39043"/>
                </a:lnTo>
                <a:lnTo>
                  <a:pt x="390239" y="66955"/>
                </a:lnTo>
                <a:lnTo>
                  <a:pt x="418154" y="100784"/>
                </a:lnTo>
                <a:lnTo>
                  <a:pt x="439233" y="139608"/>
                </a:lnTo>
                <a:lnTo>
                  <a:pt x="452555" y="182507"/>
                </a:lnTo>
                <a:lnTo>
                  <a:pt x="457200" y="228561"/>
                </a:lnTo>
                <a:lnTo>
                  <a:pt x="452555" y="274632"/>
                </a:lnTo>
                <a:lnTo>
                  <a:pt x="439233" y="317542"/>
                </a:lnTo>
                <a:lnTo>
                  <a:pt x="418154" y="356373"/>
                </a:lnTo>
                <a:lnTo>
                  <a:pt x="390239" y="390205"/>
                </a:lnTo>
                <a:lnTo>
                  <a:pt x="356406" y="418120"/>
                </a:lnTo>
                <a:lnTo>
                  <a:pt x="317575" y="439197"/>
                </a:lnTo>
                <a:lnTo>
                  <a:pt x="274666" y="452517"/>
                </a:lnTo>
                <a:lnTo>
                  <a:pt x="228600" y="457161"/>
                </a:lnTo>
                <a:lnTo>
                  <a:pt x="182533" y="452517"/>
                </a:lnTo>
                <a:lnTo>
                  <a:pt x="139624" y="439197"/>
                </a:lnTo>
                <a:lnTo>
                  <a:pt x="100793" y="418120"/>
                </a:lnTo>
                <a:lnTo>
                  <a:pt x="66960" y="390205"/>
                </a:lnTo>
                <a:lnTo>
                  <a:pt x="39045" y="356373"/>
                </a:lnTo>
                <a:lnTo>
                  <a:pt x="17966" y="317542"/>
                </a:lnTo>
                <a:lnTo>
                  <a:pt x="4644" y="274632"/>
                </a:lnTo>
                <a:lnTo>
                  <a:pt x="0" y="22856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52134" y="54201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5"/>
                </a:lnTo>
                <a:lnTo>
                  <a:pt x="100793" y="39043"/>
                </a:lnTo>
                <a:lnTo>
                  <a:pt x="66960" y="66955"/>
                </a:lnTo>
                <a:lnTo>
                  <a:pt x="39045" y="100784"/>
                </a:lnTo>
                <a:lnTo>
                  <a:pt x="17966" y="139608"/>
                </a:lnTo>
                <a:lnTo>
                  <a:pt x="4644" y="182507"/>
                </a:lnTo>
                <a:lnTo>
                  <a:pt x="0" y="228561"/>
                </a:lnTo>
                <a:lnTo>
                  <a:pt x="4644" y="274632"/>
                </a:lnTo>
                <a:lnTo>
                  <a:pt x="17966" y="317542"/>
                </a:lnTo>
                <a:lnTo>
                  <a:pt x="39045" y="356373"/>
                </a:lnTo>
                <a:lnTo>
                  <a:pt x="66960" y="390205"/>
                </a:lnTo>
                <a:lnTo>
                  <a:pt x="100793" y="418120"/>
                </a:lnTo>
                <a:lnTo>
                  <a:pt x="139624" y="439197"/>
                </a:lnTo>
                <a:lnTo>
                  <a:pt x="182533" y="452517"/>
                </a:lnTo>
                <a:lnTo>
                  <a:pt x="228600" y="457161"/>
                </a:lnTo>
                <a:lnTo>
                  <a:pt x="274666" y="452517"/>
                </a:lnTo>
                <a:lnTo>
                  <a:pt x="317575" y="439197"/>
                </a:lnTo>
                <a:lnTo>
                  <a:pt x="356406" y="418120"/>
                </a:lnTo>
                <a:lnTo>
                  <a:pt x="390239" y="390205"/>
                </a:lnTo>
                <a:lnTo>
                  <a:pt x="418154" y="356373"/>
                </a:lnTo>
                <a:lnTo>
                  <a:pt x="439233" y="317542"/>
                </a:lnTo>
                <a:lnTo>
                  <a:pt x="452555" y="274632"/>
                </a:lnTo>
                <a:lnTo>
                  <a:pt x="457200" y="228561"/>
                </a:lnTo>
                <a:lnTo>
                  <a:pt x="452555" y="182507"/>
                </a:lnTo>
                <a:lnTo>
                  <a:pt x="439233" y="139608"/>
                </a:lnTo>
                <a:lnTo>
                  <a:pt x="418154" y="100784"/>
                </a:lnTo>
                <a:lnTo>
                  <a:pt x="390239" y="66955"/>
                </a:lnTo>
                <a:lnTo>
                  <a:pt x="356406" y="39043"/>
                </a:lnTo>
                <a:lnTo>
                  <a:pt x="317575" y="17965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52134" y="54201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561"/>
                </a:moveTo>
                <a:lnTo>
                  <a:pt x="4644" y="182507"/>
                </a:lnTo>
                <a:lnTo>
                  <a:pt x="17966" y="139608"/>
                </a:lnTo>
                <a:lnTo>
                  <a:pt x="39045" y="100784"/>
                </a:lnTo>
                <a:lnTo>
                  <a:pt x="66960" y="66955"/>
                </a:lnTo>
                <a:lnTo>
                  <a:pt x="100793" y="39043"/>
                </a:lnTo>
                <a:lnTo>
                  <a:pt x="139624" y="17965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5"/>
                </a:lnTo>
                <a:lnTo>
                  <a:pt x="356406" y="39043"/>
                </a:lnTo>
                <a:lnTo>
                  <a:pt x="390239" y="66955"/>
                </a:lnTo>
                <a:lnTo>
                  <a:pt x="418154" y="100784"/>
                </a:lnTo>
                <a:lnTo>
                  <a:pt x="439233" y="139608"/>
                </a:lnTo>
                <a:lnTo>
                  <a:pt x="452555" y="182507"/>
                </a:lnTo>
                <a:lnTo>
                  <a:pt x="457200" y="228561"/>
                </a:lnTo>
                <a:lnTo>
                  <a:pt x="452555" y="274632"/>
                </a:lnTo>
                <a:lnTo>
                  <a:pt x="439233" y="317542"/>
                </a:lnTo>
                <a:lnTo>
                  <a:pt x="418154" y="356373"/>
                </a:lnTo>
                <a:lnTo>
                  <a:pt x="390239" y="390205"/>
                </a:lnTo>
                <a:lnTo>
                  <a:pt x="356406" y="418120"/>
                </a:lnTo>
                <a:lnTo>
                  <a:pt x="317575" y="439197"/>
                </a:lnTo>
                <a:lnTo>
                  <a:pt x="274666" y="452517"/>
                </a:lnTo>
                <a:lnTo>
                  <a:pt x="228600" y="457161"/>
                </a:lnTo>
                <a:lnTo>
                  <a:pt x="182533" y="452517"/>
                </a:lnTo>
                <a:lnTo>
                  <a:pt x="139624" y="439197"/>
                </a:lnTo>
                <a:lnTo>
                  <a:pt x="100793" y="418120"/>
                </a:lnTo>
                <a:lnTo>
                  <a:pt x="66960" y="390205"/>
                </a:lnTo>
                <a:lnTo>
                  <a:pt x="39045" y="356373"/>
                </a:lnTo>
                <a:lnTo>
                  <a:pt x="17966" y="317542"/>
                </a:lnTo>
                <a:lnTo>
                  <a:pt x="4644" y="274632"/>
                </a:lnTo>
                <a:lnTo>
                  <a:pt x="0" y="22856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09334" y="4581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199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09334" y="4581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199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04734" y="4581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04734" y="45819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37934" y="4277105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533399" y="0"/>
                </a:moveTo>
                <a:lnTo>
                  <a:pt x="0" y="30480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47534" y="4277105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0"/>
                </a:moveTo>
                <a:lnTo>
                  <a:pt x="60960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80734" y="5039105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37934" y="503910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0999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852666" y="3226053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07783" y="351002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02004" y="3996563"/>
            <a:ext cx="6818630" cy="1398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  <a:p>
            <a:pPr marL="560705" marR="3673475" indent="-548640">
              <a:lnSpc>
                <a:spcPct val="116500"/>
              </a:lnSpc>
              <a:spcBef>
                <a:spcPts val="475"/>
              </a:spcBef>
            </a:pPr>
            <a:r>
              <a:rPr dirty="0" sz="2000" spc="5" b="1">
                <a:solidFill>
                  <a:srgbClr val="FF0000"/>
                </a:solidFill>
                <a:latin typeface="SimSun"/>
                <a:cs typeface="SimSun"/>
              </a:rPr>
              <a:t>public boolean empty(){  return root </a:t>
            </a:r>
            <a:r>
              <a:rPr dirty="0" sz="2000" b="1">
                <a:solidFill>
                  <a:srgbClr val="FF0000"/>
                </a:solidFill>
                <a:latin typeface="SimSun"/>
                <a:cs typeface="SimSun"/>
              </a:rPr>
              <a:t>==</a:t>
            </a:r>
            <a:r>
              <a:rPr dirty="0" sz="20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2000" spc="5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2000">
              <a:latin typeface="SimSun"/>
              <a:cs typeface="SimSun"/>
            </a:endParaRPr>
          </a:p>
          <a:p>
            <a:pPr marL="12700">
              <a:lnSpc>
                <a:spcPts val="2380"/>
              </a:lnSpc>
              <a:spcBef>
                <a:spcPts val="400"/>
              </a:spcBef>
            </a:pPr>
            <a:r>
              <a:rPr dirty="0" sz="2000" spc="-5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06538" y="428053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709664" y="1860931"/>
            <a:ext cx="476884" cy="897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8890">
              <a:lnSpc>
                <a:spcPct val="157500"/>
              </a:lnSpc>
            </a:pPr>
            <a:r>
              <a:rPr dirty="0" sz="1800" spc="-5">
                <a:latin typeface="Lucida Sans Unicode"/>
                <a:cs typeface="Lucida Sans Unicode"/>
              </a:rPr>
              <a:t>null  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u</a:t>
            </a:r>
            <a:r>
              <a:rPr dirty="0" sz="18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69405" y="6034735"/>
            <a:ext cx="54991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f</a:t>
            </a:r>
            <a:r>
              <a:rPr dirty="0" sz="1800" spc="0" b="1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1800" b="1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z="1800" spc="-5" b="1">
                <a:solidFill>
                  <a:srgbClr val="FF0000"/>
                </a:solidFill>
                <a:latin typeface="Lucida Sans Unicode"/>
                <a:cs typeface="Lucida Sans Unicode"/>
              </a:rPr>
              <a:t>se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36108" y="2996945"/>
            <a:ext cx="3096895" cy="0"/>
          </a:xfrm>
          <a:custGeom>
            <a:avLst/>
            <a:gdLst/>
            <a:ahLst/>
            <a:cxnLst/>
            <a:rect l="l" t="t" r="r" b="b"/>
            <a:pathLst>
              <a:path w="3096895" h="0">
                <a:moveTo>
                  <a:pt x="0" y="0"/>
                </a:moveTo>
                <a:lnTo>
                  <a:pt x="309638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2184527"/>
            <a:ext cx="2869565" cy="924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800">
                <a:latin typeface="SimSun"/>
                <a:cs typeface="SimSun"/>
              </a:rPr>
              <a:t>T </a:t>
            </a:r>
            <a:r>
              <a:rPr dirty="0" sz="1800" spc="-5">
                <a:latin typeface="SimSun"/>
                <a:cs typeface="SimSun"/>
              </a:rPr>
              <a:t>retrieve()</a:t>
            </a:r>
            <a:r>
              <a:rPr dirty="0" sz="1800" spc="-80"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405"/>
              </a:spcBef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800" spc="-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current.data;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395"/>
              </a:spcBef>
            </a:pPr>
            <a:r>
              <a:rPr dirty="0" sz="1800"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760688"/>
            <a:ext cx="3130550" cy="974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8300"/>
              </a:lnSpc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800">
                <a:latin typeface="SimSun"/>
                <a:cs typeface="SimSun"/>
              </a:rPr>
              <a:t>update(T val)</a:t>
            </a:r>
            <a:r>
              <a:rPr dirty="0" sz="1800" spc="-60"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{  current.data =</a:t>
            </a:r>
            <a:r>
              <a:rPr dirty="0" sz="1800" spc="-110"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val;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405"/>
              </a:spcBef>
            </a:pPr>
            <a:r>
              <a:rPr dirty="0" sz="1800"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2184527"/>
            <a:ext cx="2887980" cy="924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SimSun"/>
                <a:cs typeface="SimSun"/>
              </a:rPr>
              <a:t>public </a:t>
            </a:r>
            <a:r>
              <a:rPr dirty="0" sz="1800" spc="-10" b="1">
                <a:solidFill>
                  <a:srgbClr val="FF0000"/>
                </a:solidFill>
                <a:latin typeface="SimSun"/>
                <a:cs typeface="SimSun"/>
              </a:rPr>
              <a:t>T </a:t>
            </a:r>
            <a:r>
              <a:rPr dirty="0" sz="1800" b="1">
                <a:solidFill>
                  <a:srgbClr val="FF0000"/>
                </a:solidFill>
                <a:latin typeface="SimSun"/>
                <a:cs typeface="SimSun"/>
              </a:rPr>
              <a:t>retrieve() </a:t>
            </a:r>
            <a:r>
              <a:rPr dirty="0" sz="1800" spc="-10" b="1">
                <a:solidFill>
                  <a:srgbClr val="FF0000"/>
                </a:solidFill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405"/>
              </a:spcBef>
            </a:pPr>
            <a:r>
              <a:rPr dirty="0" sz="1800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800" spc="-5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800" b="1">
                <a:solidFill>
                  <a:srgbClr val="FF0000"/>
                </a:solidFill>
                <a:latin typeface="SimSun"/>
                <a:cs typeface="SimSun"/>
              </a:rPr>
              <a:t>current.data;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395"/>
              </a:spcBef>
            </a:pPr>
            <a:r>
              <a:rPr dirty="0" sz="1800" spc="-10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760688"/>
            <a:ext cx="3130550" cy="974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8300"/>
              </a:lnSpc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800">
                <a:latin typeface="SimSun"/>
                <a:cs typeface="SimSun"/>
              </a:rPr>
              <a:t>update(T val)</a:t>
            </a:r>
            <a:r>
              <a:rPr dirty="0" sz="1800" spc="-60"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{  current.data =</a:t>
            </a:r>
            <a:r>
              <a:rPr dirty="0" sz="1800" spc="-110"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val;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405"/>
              </a:spcBef>
            </a:pPr>
            <a:r>
              <a:rPr dirty="0" sz="1800"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44234" y="1916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599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199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59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44234" y="1916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599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199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599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91834" y="35170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599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199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59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91834" y="35170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599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199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599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77434" y="35170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77434" y="35170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34634" y="2678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34634" y="2678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30033" y="2678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30033" y="2678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63234" y="237401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533399" y="0"/>
                </a:moveTo>
                <a:lnTo>
                  <a:pt x="0" y="30480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72833" y="2374010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0"/>
                </a:moveTo>
                <a:lnTo>
                  <a:pt x="60960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06034" y="313601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63234" y="313601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577710" y="132257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33082" y="160705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949188" y="2073528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18910" y="23578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14186" y="2727070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4">
                <a:moveTo>
                  <a:pt x="0" y="179958"/>
                </a:moveTo>
                <a:lnTo>
                  <a:pt x="6659" y="138679"/>
                </a:lnTo>
                <a:lnTo>
                  <a:pt x="25629" y="100794"/>
                </a:lnTo>
                <a:lnTo>
                  <a:pt x="55393" y="67381"/>
                </a:lnTo>
                <a:lnTo>
                  <a:pt x="94437" y="39518"/>
                </a:lnTo>
                <a:lnTo>
                  <a:pt x="141245" y="18282"/>
                </a:lnTo>
                <a:lnTo>
                  <a:pt x="194303" y="4750"/>
                </a:lnTo>
                <a:lnTo>
                  <a:pt x="252095" y="0"/>
                </a:lnTo>
                <a:lnTo>
                  <a:pt x="309879" y="4750"/>
                </a:lnTo>
                <a:lnTo>
                  <a:pt x="362918" y="18282"/>
                </a:lnTo>
                <a:lnTo>
                  <a:pt x="409702" y="39518"/>
                </a:lnTo>
                <a:lnTo>
                  <a:pt x="448719" y="67381"/>
                </a:lnTo>
                <a:lnTo>
                  <a:pt x="478458" y="100794"/>
                </a:lnTo>
                <a:lnTo>
                  <a:pt x="497410" y="138679"/>
                </a:lnTo>
                <a:lnTo>
                  <a:pt x="504063" y="179958"/>
                </a:lnTo>
                <a:lnTo>
                  <a:pt x="497410" y="221245"/>
                </a:lnTo>
                <a:lnTo>
                  <a:pt x="478458" y="259148"/>
                </a:lnTo>
                <a:lnTo>
                  <a:pt x="448719" y="292586"/>
                </a:lnTo>
                <a:lnTo>
                  <a:pt x="409702" y="320476"/>
                </a:lnTo>
                <a:lnTo>
                  <a:pt x="362918" y="341737"/>
                </a:lnTo>
                <a:lnTo>
                  <a:pt x="309879" y="355287"/>
                </a:lnTo>
                <a:lnTo>
                  <a:pt x="252095" y="360044"/>
                </a:lnTo>
                <a:lnTo>
                  <a:pt x="194303" y="355287"/>
                </a:lnTo>
                <a:lnTo>
                  <a:pt x="141245" y="341737"/>
                </a:lnTo>
                <a:lnTo>
                  <a:pt x="94437" y="320476"/>
                </a:lnTo>
                <a:lnTo>
                  <a:pt x="55393" y="292586"/>
                </a:lnTo>
                <a:lnTo>
                  <a:pt x="25629" y="259148"/>
                </a:lnTo>
                <a:lnTo>
                  <a:pt x="6659" y="221245"/>
                </a:lnTo>
                <a:lnTo>
                  <a:pt x="0" y="179958"/>
                </a:lnTo>
                <a:close/>
              </a:path>
            </a:pathLst>
          </a:custGeom>
          <a:ln w="2222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59503" y="2895980"/>
            <a:ext cx="1155065" cy="1469390"/>
          </a:xfrm>
          <a:custGeom>
            <a:avLst/>
            <a:gdLst/>
            <a:ahLst/>
            <a:cxnLst/>
            <a:rect l="l" t="t" r="r" b="b"/>
            <a:pathLst>
              <a:path w="1155064" h="1469389">
                <a:moveTo>
                  <a:pt x="12573" y="1357630"/>
                </a:moveTo>
                <a:lnTo>
                  <a:pt x="1905" y="1363726"/>
                </a:lnTo>
                <a:lnTo>
                  <a:pt x="0" y="1370457"/>
                </a:lnTo>
                <a:lnTo>
                  <a:pt x="3048" y="1375791"/>
                </a:lnTo>
                <a:lnTo>
                  <a:pt x="56007" y="1469136"/>
                </a:lnTo>
                <a:lnTo>
                  <a:pt x="69159" y="1447165"/>
                </a:lnTo>
                <a:lnTo>
                  <a:pt x="67437" y="1447165"/>
                </a:lnTo>
                <a:lnTo>
                  <a:pt x="45212" y="1446911"/>
                </a:lnTo>
                <a:lnTo>
                  <a:pt x="45338" y="1434465"/>
                </a:lnTo>
                <a:lnTo>
                  <a:pt x="46347" y="1407124"/>
                </a:lnTo>
                <a:lnTo>
                  <a:pt x="22351" y="1364869"/>
                </a:lnTo>
                <a:lnTo>
                  <a:pt x="19304" y="1359535"/>
                </a:lnTo>
                <a:lnTo>
                  <a:pt x="12573" y="1357630"/>
                </a:lnTo>
                <a:close/>
              </a:path>
              <a:path w="1155064" h="1469389">
                <a:moveTo>
                  <a:pt x="46347" y="1407124"/>
                </a:moveTo>
                <a:lnTo>
                  <a:pt x="45338" y="1434465"/>
                </a:lnTo>
                <a:lnTo>
                  <a:pt x="45212" y="1446911"/>
                </a:lnTo>
                <a:lnTo>
                  <a:pt x="67437" y="1447165"/>
                </a:lnTo>
                <a:lnTo>
                  <a:pt x="67496" y="1441577"/>
                </a:lnTo>
                <a:lnTo>
                  <a:pt x="65912" y="1441577"/>
                </a:lnTo>
                <a:lnTo>
                  <a:pt x="46736" y="1441323"/>
                </a:lnTo>
                <a:lnTo>
                  <a:pt x="56506" y="1425012"/>
                </a:lnTo>
                <a:lnTo>
                  <a:pt x="46347" y="1407124"/>
                </a:lnTo>
                <a:close/>
              </a:path>
              <a:path w="1155064" h="1469389">
                <a:moveTo>
                  <a:pt x="101981" y="1358646"/>
                </a:moveTo>
                <a:lnTo>
                  <a:pt x="68588" y="1404841"/>
                </a:lnTo>
                <a:lnTo>
                  <a:pt x="67437" y="1447165"/>
                </a:lnTo>
                <a:lnTo>
                  <a:pt x="69159" y="1447165"/>
                </a:lnTo>
                <a:lnTo>
                  <a:pt x="114300" y="1371727"/>
                </a:lnTo>
                <a:lnTo>
                  <a:pt x="112522" y="1364996"/>
                </a:lnTo>
                <a:lnTo>
                  <a:pt x="107314" y="1361821"/>
                </a:lnTo>
                <a:lnTo>
                  <a:pt x="101981" y="1358646"/>
                </a:lnTo>
                <a:close/>
              </a:path>
              <a:path w="1155064" h="1469389">
                <a:moveTo>
                  <a:pt x="56506" y="1425012"/>
                </a:moveTo>
                <a:lnTo>
                  <a:pt x="46736" y="1441323"/>
                </a:lnTo>
                <a:lnTo>
                  <a:pt x="65912" y="1441577"/>
                </a:lnTo>
                <a:lnTo>
                  <a:pt x="56506" y="1425012"/>
                </a:lnTo>
                <a:close/>
              </a:path>
              <a:path w="1155064" h="1469389">
                <a:moveTo>
                  <a:pt x="68588" y="1404841"/>
                </a:moveTo>
                <a:lnTo>
                  <a:pt x="56506" y="1425012"/>
                </a:lnTo>
                <a:lnTo>
                  <a:pt x="65912" y="1441577"/>
                </a:lnTo>
                <a:lnTo>
                  <a:pt x="67496" y="1441577"/>
                </a:lnTo>
                <a:lnTo>
                  <a:pt x="67589" y="1434465"/>
                </a:lnTo>
                <a:lnTo>
                  <a:pt x="68588" y="1404841"/>
                </a:lnTo>
                <a:close/>
              </a:path>
              <a:path w="1155064" h="1469389">
                <a:moveTo>
                  <a:pt x="1154557" y="0"/>
                </a:moveTo>
                <a:lnTo>
                  <a:pt x="1102614" y="2159"/>
                </a:lnTo>
                <a:lnTo>
                  <a:pt x="1050289" y="8509"/>
                </a:lnTo>
                <a:lnTo>
                  <a:pt x="998347" y="18923"/>
                </a:lnTo>
                <a:lnTo>
                  <a:pt x="946658" y="33274"/>
                </a:lnTo>
                <a:lnTo>
                  <a:pt x="895604" y="51308"/>
                </a:lnTo>
                <a:lnTo>
                  <a:pt x="844931" y="73152"/>
                </a:lnTo>
                <a:lnTo>
                  <a:pt x="794893" y="98425"/>
                </a:lnTo>
                <a:lnTo>
                  <a:pt x="745744" y="126873"/>
                </a:lnTo>
                <a:lnTo>
                  <a:pt x="697357" y="158750"/>
                </a:lnTo>
                <a:lnTo>
                  <a:pt x="649986" y="193675"/>
                </a:lnTo>
                <a:lnTo>
                  <a:pt x="603631" y="231394"/>
                </a:lnTo>
                <a:lnTo>
                  <a:pt x="558419" y="272034"/>
                </a:lnTo>
                <a:lnTo>
                  <a:pt x="514350" y="315341"/>
                </a:lnTo>
                <a:lnTo>
                  <a:pt x="471805" y="361188"/>
                </a:lnTo>
                <a:lnTo>
                  <a:pt x="430530" y="409448"/>
                </a:lnTo>
                <a:lnTo>
                  <a:pt x="390906" y="459867"/>
                </a:lnTo>
                <a:lnTo>
                  <a:pt x="352933" y="512572"/>
                </a:lnTo>
                <a:lnTo>
                  <a:pt x="316484" y="567182"/>
                </a:lnTo>
                <a:lnTo>
                  <a:pt x="282067" y="623697"/>
                </a:lnTo>
                <a:lnTo>
                  <a:pt x="249427" y="681990"/>
                </a:lnTo>
                <a:lnTo>
                  <a:pt x="218821" y="741934"/>
                </a:lnTo>
                <a:lnTo>
                  <a:pt x="190373" y="803275"/>
                </a:lnTo>
                <a:lnTo>
                  <a:pt x="164084" y="866013"/>
                </a:lnTo>
                <a:lnTo>
                  <a:pt x="140208" y="930021"/>
                </a:lnTo>
                <a:lnTo>
                  <a:pt x="118745" y="994918"/>
                </a:lnTo>
                <a:lnTo>
                  <a:pt x="99822" y="1060831"/>
                </a:lnTo>
                <a:lnTo>
                  <a:pt x="83566" y="1127633"/>
                </a:lnTo>
                <a:lnTo>
                  <a:pt x="69976" y="1195070"/>
                </a:lnTo>
                <a:lnTo>
                  <a:pt x="59182" y="1263015"/>
                </a:lnTo>
                <a:lnTo>
                  <a:pt x="51308" y="1331341"/>
                </a:lnTo>
                <a:lnTo>
                  <a:pt x="46609" y="1400048"/>
                </a:lnTo>
                <a:lnTo>
                  <a:pt x="46347" y="1407124"/>
                </a:lnTo>
                <a:lnTo>
                  <a:pt x="56506" y="1425012"/>
                </a:lnTo>
                <a:lnTo>
                  <a:pt x="68588" y="1404841"/>
                </a:lnTo>
                <a:lnTo>
                  <a:pt x="68707" y="1401318"/>
                </a:lnTo>
                <a:lnTo>
                  <a:pt x="70738" y="1367409"/>
                </a:lnTo>
                <a:lnTo>
                  <a:pt x="76962" y="1299972"/>
                </a:lnTo>
                <a:lnTo>
                  <a:pt x="86106" y="1232662"/>
                </a:lnTo>
                <a:lnTo>
                  <a:pt x="98171" y="1165733"/>
                </a:lnTo>
                <a:lnTo>
                  <a:pt x="112902" y="1099566"/>
                </a:lnTo>
                <a:lnTo>
                  <a:pt x="130301" y="1034034"/>
                </a:lnTo>
                <a:lnTo>
                  <a:pt x="150241" y="969391"/>
                </a:lnTo>
                <a:lnTo>
                  <a:pt x="172593" y="905764"/>
                </a:lnTo>
                <a:lnTo>
                  <a:pt x="197358" y="843280"/>
                </a:lnTo>
                <a:lnTo>
                  <a:pt x="238633" y="751967"/>
                </a:lnTo>
                <a:lnTo>
                  <a:pt x="268859" y="692785"/>
                </a:lnTo>
                <a:lnTo>
                  <a:pt x="300989" y="635254"/>
                </a:lnTo>
                <a:lnTo>
                  <a:pt x="335025" y="579501"/>
                </a:lnTo>
                <a:lnTo>
                  <a:pt x="370839" y="525526"/>
                </a:lnTo>
                <a:lnTo>
                  <a:pt x="408305" y="473583"/>
                </a:lnTo>
                <a:lnTo>
                  <a:pt x="447548" y="423672"/>
                </a:lnTo>
                <a:lnTo>
                  <a:pt x="488188" y="376174"/>
                </a:lnTo>
                <a:lnTo>
                  <a:pt x="530225" y="330962"/>
                </a:lnTo>
                <a:lnTo>
                  <a:pt x="573405" y="288417"/>
                </a:lnTo>
                <a:lnTo>
                  <a:pt x="617855" y="248412"/>
                </a:lnTo>
                <a:lnTo>
                  <a:pt x="663448" y="211328"/>
                </a:lnTo>
                <a:lnTo>
                  <a:pt x="709930" y="177165"/>
                </a:lnTo>
                <a:lnTo>
                  <a:pt x="757174" y="145923"/>
                </a:lnTo>
                <a:lnTo>
                  <a:pt x="805307" y="117983"/>
                </a:lnTo>
                <a:lnTo>
                  <a:pt x="854075" y="93345"/>
                </a:lnTo>
                <a:lnTo>
                  <a:pt x="903351" y="72136"/>
                </a:lnTo>
                <a:lnTo>
                  <a:pt x="953008" y="54610"/>
                </a:lnTo>
                <a:lnTo>
                  <a:pt x="1003046" y="40513"/>
                </a:lnTo>
                <a:lnTo>
                  <a:pt x="1053464" y="30480"/>
                </a:lnTo>
                <a:lnTo>
                  <a:pt x="1104011" y="24384"/>
                </a:lnTo>
                <a:lnTo>
                  <a:pt x="1154938" y="22225"/>
                </a:lnTo>
                <a:lnTo>
                  <a:pt x="11545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2184527"/>
            <a:ext cx="2869565" cy="924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public </a:t>
            </a:r>
            <a:r>
              <a:rPr dirty="0" sz="1800">
                <a:latin typeface="SimSun"/>
                <a:cs typeface="SimSun"/>
              </a:rPr>
              <a:t>T </a:t>
            </a:r>
            <a:r>
              <a:rPr dirty="0" sz="1800" spc="-5">
                <a:latin typeface="SimSun"/>
                <a:cs typeface="SimSun"/>
              </a:rPr>
              <a:t>retrieve()</a:t>
            </a:r>
            <a:r>
              <a:rPr dirty="0" sz="1800" spc="-80"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{</a:t>
            </a:r>
            <a:endParaRPr sz="18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405"/>
              </a:spcBef>
            </a:pPr>
            <a:r>
              <a:rPr dirty="0" sz="1800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800" spc="-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800">
                <a:latin typeface="SimSun"/>
                <a:cs typeface="SimSun"/>
              </a:rPr>
              <a:t>current.data;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395"/>
              </a:spcBef>
            </a:pPr>
            <a:r>
              <a:rPr dirty="0" sz="1800"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760688"/>
            <a:ext cx="3151505" cy="974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ct val="118300"/>
              </a:lnSpc>
            </a:pPr>
            <a:r>
              <a:rPr dirty="0" sz="1800" b="1">
                <a:solidFill>
                  <a:srgbClr val="FF0000"/>
                </a:solidFill>
                <a:latin typeface="SimSun"/>
                <a:cs typeface="SimSun"/>
              </a:rPr>
              <a:t>public void update(T val) </a:t>
            </a:r>
            <a:r>
              <a:rPr dirty="0" sz="1800" spc="-10" b="1">
                <a:solidFill>
                  <a:srgbClr val="FF0000"/>
                </a:solidFill>
                <a:latin typeface="SimSun"/>
                <a:cs typeface="SimSun"/>
              </a:rPr>
              <a:t>{  </a:t>
            </a:r>
            <a:r>
              <a:rPr dirty="0" sz="1800" b="1">
                <a:solidFill>
                  <a:srgbClr val="FF0000"/>
                </a:solidFill>
                <a:latin typeface="SimSun"/>
                <a:cs typeface="SimSun"/>
              </a:rPr>
              <a:t>current.data </a:t>
            </a:r>
            <a:r>
              <a:rPr dirty="0" sz="18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800" spc="-4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800" b="1">
                <a:solidFill>
                  <a:srgbClr val="FF0000"/>
                </a:solidFill>
                <a:latin typeface="SimSun"/>
                <a:cs typeface="SimSun"/>
              </a:rPr>
              <a:t>val;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ts val="2155"/>
              </a:lnSpc>
              <a:spcBef>
                <a:spcPts val="405"/>
              </a:spcBef>
            </a:pPr>
            <a:r>
              <a:rPr dirty="0" sz="1800" spc="-10" b="1">
                <a:solidFill>
                  <a:srgbClr val="FF0000"/>
                </a:solidFill>
                <a:latin typeface="SimSun"/>
                <a:cs typeface="SimSun"/>
              </a:rPr>
              <a:t>}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44234" y="1916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599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199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59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44234" y="1916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599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199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599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91834" y="35170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599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599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199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599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91834" y="35170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599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199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599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77434" y="35170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77434" y="35170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34634" y="2678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34634" y="2678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30033" y="2678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30033" y="2678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63234" y="237401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533399" y="0"/>
                </a:moveTo>
                <a:lnTo>
                  <a:pt x="0" y="30480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72833" y="2374010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0"/>
                </a:moveTo>
                <a:lnTo>
                  <a:pt x="60960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06034" y="313601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63234" y="313601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577710" y="1322578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33082" y="1607058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949188" y="2073528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18910" y="235788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8"/>
                </a:moveTo>
                <a:lnTo>
                  <a:pt x="0" y="224408"/>
                </a:lnTo>
                <a:lnTo>
                  <a:pt x="38100" y="300608"/>
                </a:lnTo>
                <a:lnTo>
                  <a:pt x="69850" y="237108"/>
                </a:lnTo>
                <a:lnTo>
                  <a:pt x="31750" y="237108"/>
                </a:lnTo>
                <a:lnTo>
                  <a:pt x="31750" y="224408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8"/>
                </a:lnTo>
                <a:lnTo>
                  <a:pt x="44450" y="237108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8"/>
                </a:moveTo>
                <a:lnTo>
                  <a:pt x="44450" y="224408"/>
                </a:lnTo>
                <a:lnTo>
                  <a:pt x="44450" y="237108"/>
                </a:lnTo>
                <a:lnTo>
                  <a:pt x="69850" y="237108"/>
                </a:lnTo>
                <a:lnTo>
                  <a:pt x="76200" y="224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14186" y="2727070"/>
            <a:ext cx="504190" cy="360045"/>
          </a:xfrm>
          <a:custGeom>
            <a:avLst/>
            <a:gdLst/>
            <a:ahLst/>
            <a:cxnLst/>
            <a:rect l="l" t="t" r="r" b="b"/>
            <a:pathLst>
              <a:path w="504189" h="360044">
                <a:moveTo>
                  <a:pt x="0" y="179958"/>
                </a:moveTo>
                <a:lnTo>
                  <a:pt x="6659" y="138679"/>
                </a:lnTo>
                <a:lnTo>
                  <a:pt x="25629" y="100794"/>
                </a:lnTo>
                <a:lnTo>
                  <a:pt x="55393" y="67381"/>
                </a:lnTo>
                <a:lnTo>
                  <a:pt x="94437" y="39518"/>
                </a:lnTo>
                <a:lnTo>
                  <a:pt x="141245" y="18282"/>
                </a:lnTo>
                <a:lnTo>
                  <a:pt x="194303" y="4750"/>
                </a:lnTo>
                <a:lnTo>
                  <a:pt x="252095" y="0"/>
                </a:lnTo>
                <a:lnTo>
                  <a:pt x="309879" y="4750"/>
                </a:lnTo>
                <a:lnTo>
                  <a:pt x="362918" y="18282"/>
                </a:lnTo>
                <a:lnTo>
                  <a:pt x="409702" y="39518"/>
                </a:lnTo>
                <a:lnTo>
                  <a:pt x="448719" y="67381"/>
                </a:lnTo>
                <a:lnTo>
                  <a:pt x="478458" y="100794"/>
                </a:lnTo>
                <a:lnTo>
                  <a:pt x="497410" y="138679"/>
                </a:lnTo>
                <a:lnTo>
                  <a:pt x="504063" y="179958"/>
                </a:lnTo>
                <a:lnTo>
                  <a:pt x="497410" y="221245"/>
                </a:lnTo>
                <a:lnTo>
                  <a:pt x="478458" y="259148"/>
                </a:lnTo>
                <a:lnTo>
                  <a:pt x="448719" y="292586"/>
                </a:lnTo>
                <a:lnTo>
                  <a:pt x="409702" y="320476"/>
                </a:lnTo>
                <a:lnTo>
                  <a:pt x="362918" y="341737"/>
                </a:lnTo>
                <a:lnTo>
                  <a:pt x="309879" y="355287"/>
                </a:lnTo>
                <a:lnTo>
                  <a:pt x="252095" y="360044"/>
                </a:lnTo>
                <a:lnTo>
                  <a:pt x="194303" y="355287"/>
                </a:lnTo>
                <a:lnTo>
                  <a:pt x="141245" y="341737"/>
                </a:lnTo>
                <a:lnTo>
                  <a:pt x="94437" y="320476"/>
                </a:lnTo>
                <a:lnTo>
                  <a:pt x="55393" y="292586"/>
                </a:lnTo>
                <a:lnTo>
                  <a:pt x="25629" y="259148"/>
                </a:lnTo>
                <a:lnTo>
                  <a:pt x="6659" y="221245"/>
                </a:lnTo>
                <a:lnTo>
                  <a:pt x="0" y="179958"/>
                </a:lnTo>
                <a:close/>
              </a:path>
            </a:pathLst>
          </a:custGeom>
          <a:ln w="22225">
            <a:solidFill>
              <a:srgbClr val="DA1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76851" y="2851530"/>
            <a:ext cx="1036955" cy="1297940"/>
          </a:xfrm>
          <a:custGeom>
            <a:avLst/>
            <a:gdLst/>
            <a:ahLst/>
            <a:cxnLst/>
            <a:rect l="l" t="t" r="r" b="b"/>
            <a:pathLst>
              <a:path w="1036954" h="1297939">
                <a:moveTo>
                  <a:pt x="976641" y="47095"/>
                </a:moveTo>
                <a:lnTo>
                  <a:pt x="914781" y="55499"/>
                </a:lnTo>
                <a:lnTo>
                  <a:pt x="866521" y="66040"/>
                </a:lnTo>
                <a:lnTo>
                  <a:pt x="818514" y="79883"/>
                </a:lnTo>
                <a:lnTo>
                  <a:pt x="771016" y="97028"/>
                </a:lnTo>
                <a:lnTo>
                  <a:pt x="724026" y="117094"/>
                </a:lnTo>
                <a:lnTo>
                  <a:pt x="677672" y="140081"/>
                </a:lnTo>
                <a:lnTo>
                  <a:pt x="632078" y="165735"/>
                </a:lnTo>
                <a:lnTo>
                  <a:pt x="587375" y="194310"/>
                </a:lnTo>
                <a:lnTo>
                  <a:pt x="543560" y="225298"/>
                </a:lnTo>
                <a:lnTo>
                  <a:pt x="500761" y="258826"/>
                </a:lnTo>
                <a:lnTo>
                  <a:pt x="438531" y="313436"/>
                </a:lnTo>
                <a:lnTo>
                  <a:pt x="398779" y="352552"/>
                </a:lnTo>
                <a:lnTo>
                  <a:pt x="360299" y="393700"/>
                </a:lnTo>
                <a:lnTo>
                  <a:pt x="323088" y="436753"/>
                </a:lnTo>
                <a:lnTo>
                  <a:pt x="287527" y="481711"/>
                </a:lnTo>
                <a:lnTo>
                  <a:pt x="253619" y="528320"/>
                </a:lnTo>
                <a:lnTo>
                  <a:pt x="221361" y="576453"/>
                </a:lnTo>
                <a:lnTo>
                  <a:pt x="190881" y="626237"/>
                </a:lnTo>
                <a:lnTo>
                  <a:pt x="162306" y="677418"/>
                </a:lnTo>
                <a:lnTo>
                  <a:pt x="135762" y="729742"/>
                </a:lnTo>
                <a:lnTo>
                  <a:pt x="111125" y="783209"/>
                </a:lnTo>
                <a:lnTo>
                  <a:pt x="89026" y="837565"/>
                </a:lnTo>
                <a:lnTo>
                  <a:pt x="68961" y="893064"/>
                </a:lnTo>
                <a:lnTo>
                  <a:pt x="51181" y="949325"/>
                </a:lnTo>
                <a:lnTo>
                  <a:pt x="35940" y="1006348"/>
                </a:lnTo>
                <a:lnTo>
                  <a:pt x="23240" y="1063879"/>
                </a:lnTo>
                <a:lnTo>
                  <a:pt x="13335" y="1121918"/>
                </a:lnTo>
                <a:lnTo>
                  <a:pt x="5969" y="1180338"/>
                </a:lnTo>
                <a:lnTo>
                  <a:pt x="1650" y="1238885"/>
                </a:lnTo>
                <a:lnTo>
                  <a:pt x="0" y="1297432"/>
                </a:lnTo>
                <a:lnTo>
                  <a:pt x="22225" y="1297686"/>
                </a:lnTo>
                <a:lnTo>
                  <a:pt x="22621" y="1268222"/>
                </a:lnTo>
                <a:lnTo>
                  <a:pt x="23749" y="1239774"/>
                </a:lnTo>
                <a:lnTo>
                  <a:pt x="28194" y="1182243"/>
                </a:lnTo>
                <a:lnTo>
                  <a:pt x="35306" y="1124966"/>
                </a:lnTo>
                <a:lnTo>
                  <a:pt x="45212" y="1067943"/>
                </a:lnTo>
                <a:lnTo>
                  <a:pt x="57658" y="1011301"/>
                </a:lnTo>
                <a:lnTo>
                  <a:pt x="72644" y="955421"/>
                </a:lnTo>
                <a:lnTo>
                  <a:pt x="90043" y="900049"/>
                </a:lnTo>
                <a:lnTo>
                  <a:pt x="109727" y="845439"/>
                </a:lnTo>
                <a:lnTo>
                  <a:pt x="131699" y="791591"/>
                </a:lnTo>
                <a:lnTo>
                  <a:pt x="155956" y="739013"/>
                </a:lnTo>
                <a:lnTo>
                  <a:pt x="182118" y="687451"/>
                </a:lnTo>
                <a:lnTo>
                  <a:pt x="210185" y="637032"/>
                </a:lnTo>
                <a:lnTo>
                  <a:pt x="240284" y="588137"/>
                </a:lnTo>
                <a:lnTo>
                  <a:pt x="272034" y="540639"/>
                </a:lnTo>
                <a:lnTo>
                  <a:pt x="305562" y="494792"/>
                </a:lnTo>
                <a:lnTo>
                  <a:pt x="340487" y="450596"/>
                </a:lnTo>
                <a:lnTo>
                  <a:pt x="377063" y="408178"/>
                </a:lnTo>
                <a:lnTo>
                  <a:pt x="414909" y="367665"/>
                </a:lnTo>
                <a:lnTo>
                  <a:pt x="454151" y="329311"/>
                </a:lnTo>
                <a:lnTo>
                  <a:pt x="494538" y="292989"/>
                </a:lnTo>
                <a:lnTo>
                  <a:pt x="535939" y="259080"/>
                </a:lnTo>
                <a:lnTo>
                  <a:pt x="578358" y="227457"/>
                </a:lnTo>
                <a:lnTo>
                  <a:pt x="621791" y="198374"/>
                </a:lnTo>
                <a:lnTo>
                  <a:pt x="665988" y="171831"/>
                </a:lnTo>
                <a:lnTo>
                  <a:pt x="710946" y="147955"/>
                </a:lnTo>
                <a:lnTo>
                  <a:pt x="756412" y="127000"/>
                </a:lnTo>
                <a:lnTo>
                  <a:pt x="802513" y="108839"/>
                </a:lnTo>
                <a:lnTo>
                  <a:pt x="848868" y="93853"/>
                </a:lnTo>
                <a:lnTo>
                  <a:pt x="895731" y="82042"/>
                </a:lnTo>
                <a:lnTo>
                  <a:pt x="942721" y="73406"/>
                </a:lnTo>
                <a:lnTo>
                  <a:pt x="969942" y="70029"/>
                </a:lnTo>
                <a:lnTo>
                  <a:pt x="992785" y="56085"/>
                </a:lnTo>
                <a:lnTo>
                  <a:pt x="976641" y="47095"/>
                </a:lnTo>
                <a:close/>
              </a:path>
              <a:path w="1036954" h="1297939">
                <a:moveTo>
                  <a:pt x="1017799" y="44577"/>
                </a:moveTo>
                <a:lnTo>
                  <a:pt x="1014729" y="44577"/>
                </a:lnTo>
                <a:lnTo>
                  <a:pt x="1015111" y="66802"/>
                </a:lnTo>
                <a:lnTo>
                  <a:pt x="1013587" y="66802"/>
                </a:lnTo>
                <a:lnTo>
                  <a:pt x="989964" y="68199"/>
                </a:lnTo>
                <a:lnTo>
                  <a:pt x="969942" y="70029"/>
                </a:lnTo>
                <a:lnTo>
                  <a:pt x="928624" y="95250"/>
                </a:lnTo>
                <a:lnTo>
                  <a:pt x="926973" y="102108"/>
                </a:lnTo>
                <a:lnTo>
                  <a:pt x="930148" y="107442"/>
                </a:lnTo>
                <a:lnTo>
                  <a:pt x="933323" y="112649"/>
                </a:lnTo>
                <a:lnTo>
                  <a:pt x="940181" y="114300"/>
                </a:lnTo>
                <a:lnTo>
                  <a:pt x="1036954" y="55245"/>
                </a:lnTo>
                <a:lnTo>
                  <a:pt x="1017799" y="44577"/>
                </a:lnTo>
                <a:close/>
              </a:path>
              <a:path w="1036954" h="1297939">
                <a:moveTo>
                  <a:pt x="992785" y="56085"/>
                </a:moveTo>
                <a:lnTo>
                  <a:pt x="969942" y="70029"/>
                </a:lnTo>
                <a:lnTo>
                  <a:pt x="989964" y="68199"/>
                </a:lnTo>
                <a:lnTo>
                  <a:pt x="1013587" y="66802"/>
                </a:lnTo>
                <a:lnTo>
                  <a:pt x="1015111" y="66802"/>
                </a:lnTo>
                <a:lnTo>
                  <a:pt x="1015087" y="65405"/>
                </a:lnTo>
                <a:lnTo>
                  <a:pt x="1009523" y="65405"/>
                </a:lnTo>
                <a:lnTo>
                  <a:pt x="992785" y="56085"/>
                </a:lnTo>
                <a:close/>
              </a:path>
              <a:path w="1036954" h="1297939">
                <a:moveTo>
                  <a:pt x="1009141" y="46101"/>
                </a:moveTo>
                <a:lnTo>
                  <a:pt x="992785" y="56085"/>
                </a:lnTo>
                <a:lnTo>
                  <a:pt x="1009523" y="65405"/>
                </a:lnTo>
                <a:lnTo>
                  <a:pt x="1009141" y="46101"/>
                </a:lnTo>
                <a:close/>
              </a:path>
              <a:path w="1036954" h="1297939">
                <a:moveTo>
                  <a:pt x="1014756" y="46101"/>
                </a:moveTo>
                <a:lnTo>
                  <a:pt x="1009141" y="46101"/>
                </a:lnTo>
                <a:lnTo>
                  <a:pt x="1009523" y="65405"/>
                </a:lnTo>
                <a:lnTo>
                  <a:pt x="1015087" y="65405"/>
                </a:lnTo>
                <a:lnTo>
                  <a:pt x="1014756" y="46101"/>
                </a:lnTo>
                <a:close/>
              </a:path>
              <a:path w="1036954" h="1297939">
                <a:moveTo>
                  <a:pt x="1014729" y="44577"/>
                </a:moveTo>
                <a:lnTo>
                  <a:pt x="1012316" y="44577"/>
                </a:lnTo>
                <a:lnTo>
                  <a:pt x="987933" y="46101"/>
                </a:lnTo>
                <a:lnTo>
                  <a:pt x="976641" y="47095"/>
                </a:lnTo>
                <a:lnTo>
                  <a:pt x="992785" y="56085"/>
                </a:lnTo>
                <a:lnTo>
                  <a:pt x="1009141" y="46101"/>
                </a:lnTo>
                <a:lnTo>
                  <a:pt x="1014756" y="46101"/>
                </a:lnTo>
                <a:lnTo>
                  <a:pt x="1014729" y="44577"/>
                </a:lnTo>
                <a:close/>
              </a:path>
              <a:path w="1036954" h="1297939">
                <a:moveTo>
                  <a:pt x="937895" y="0"/>
                </a:moveTo>
                <a:lnTo>
                  <a:pt x="931163" y="1905"/>
                </a:lnTo>
                <a:lnTo>
                  <a:pt x="928115" y="7366"/>
                </a:lnTo>
                <a:lnTo>
                  <a:pt x="925195" y="12700"/>
                </a:lnTo>
                <a:lnTo>
                  <a:pt x="927100" y="19431"/>
                </a:lnTo>
                <a:lnTo>
                  <a:pt x="932434" y="22479"/>
                </a:lnTo>
                <a:lnTo>
                  <a:pt x="976641" y="47095"/>
                </a:lnTo>
                <a:lnTo>
                  <a:pt x="987933" y="46101"/>
                </a:lnTo>
                <a:lnTo>
                  <a:pt x="1012316" y="44577"/>
                </a:lnTo>
                <a:lnTo>
                  <a:pt x="1017799" y="44577"/>
                </a:lnTo>
                <a:lnTo>
                  <a:pt x="943228" y="3048"/>
                </a:lnTo>
                <a:lnTo>
                  <a:pt x="9378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658359" y="4125086"/>
            <a:ext cx="270510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5" b="1">
                <a:solidFill>
                  <a:srgbClr val="FF0000"/>
                </a:solidFill>
                <a:latin typeface="Lucida Sans Unicode"/>
                <a:cs typeface="Lucida Sans Unicode"/>
              </a:rPr>
              <a:t>v</a:t>
            </a:r>
            <a:r>
              <a:rPr dirty="0" sz="1400" b="1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1400" b="1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985385" cy="4402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05410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04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29464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90"/>
              </a:lnSpc>
              <a:tabLst>
                <a:tab pos="239014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//This is an impossible</a:t>
            </a:r>
            <a:r>
              <a:rPr dirty="0" sz="1400" spc="-18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 spc="5">
                <a:solidFill>
                  <a:srgbClr val="00AF50"/>
                </a:solidFill>
                <a:latin typeface="SimSun"/>
                <a:cs typeface="SimSun"/>
              </a:rPr>
              <a:t>case.</a:t>
            </a:r>
            <a:endParaRPr sz="1400">
              <a:latin typeface="SimSun"/>
              <a:cs typeface="SimSun"/>
            </a:endParaRPr>
          </a:p>
          <a:p>
            <a:pPr marL="826135" marR="2340610" indent="648970">
              <a:lnSpc>
                <a:spcPts val="1570"/>
              </a:lnSpc>
              <a:spcBef>
                <a:spcPts val="9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49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>
                <a:latin typeface="SimSun"/>
                <a:cs typeface="SimSun"/>
              </a:rPr>
              <a:t>current.left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826135" marR="2428875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1475105" marR="28575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current.right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</a:t>
            </a:r>
            <a:r>
              <a:rPr dirty="0" sz="1400" spc="-15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(val);</a:t>
            </a:r>
            <a:endParaRPr sz="1400">
              <a:latin typeface="SimSun"/>
              <a:cs typeface="SimSun"/>
            </a:endParaRPr>
          </a:p>
          <a:p>
            <a:pPr marL="1475105" marR="1362075">
              <a:lnSpc>
                <a:spcPts val="1570"/>
              </a:lnSpc>
              <a:spcBef>
                <a:spcPts val="10"/>
              </a:spcBef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0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5607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04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669666"/>
            <a:ext cx="4985385" cy="321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//This is an</a:t>
            </a:r>
            <a:r>
              <a:rPr dirty="0" sz="1400" spc="-13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impossible</a:t>
            </a:r>
            <a:r>
              <a:rPr dirty="0" sz="14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 spc="5">
                <a:solidFill>
                  <a:srgbClr val="00AF50"/>
                </a:solidFill>
                <a:latin typeface="SimSun"/>
                <a:cs typeface="SimSun"/>
              </a:rPr>
              <a:t>case. </a:t>
            </a:r>
            <a:r>
              <a:rPr dirty="0" sz="1400" spc="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1475105" marR="118110">
              <a:lnSpc>
                <a:spcPct val="940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current.left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BTNode&lt;T&gt;(val);  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826135" marR="2428875" indent="648970">
              <a:lnSpc>
                <a:spcPts val="1580"/>
              </a:lnSpc>
              <a:spcBef>
                <a:spcPts val="2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1475105" marR="28575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current.right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</a:t>
            </a:r>
            <a:r>
              <a:rPr dirty="0" sz="1400" spc="-15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(val);</a:t>
            </a:r>
            <a:endParaRPr sz="1400">
              <a:latin typeface="SimSun"/>
              <a:cs typeface="SimSun"/>
            </a:endParaRPr>
          </a:p>
          <a:p>
            <a:pPr marL="1475105" marR="1362075">
              <a:lnSpc>
                <a:spcPts val="1570"/>
              </a:lnSpc>
              <a:spcBef>
                <a:spcPts val="10"/>
              </a:spcBef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0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5607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9210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63333" y="2018665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73088" y="1050797"/>
            <a:ext cx="90106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5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225399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534"/>
            <a:ext cx="7751445" cy="123507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68605" marR="5080" indent="-256540">
              <a:lnSpc>
                <a:spcPct val="100000"/>
              </a:lnSpc>
              <a:tabLst>
                <a:tab pos="268605" algn="l"/>
              </a:tabLst>
            </a:pPr>
            <a:r>
              <a:rPr dirty="0" spc="15" b="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pc="15" b="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Examples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of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situations</a:t>
            </a:r>
            <a:r>
              <a:rPr dirty="0" sz="2700" spc="-11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were</a:t>
            </a:r>
            <a:r>
              <a:rPr dirty="0" sz="2700" spc="-4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one-to-many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relations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exist… these can be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represented</a:t>
            </a:r>
            <a:r>
              <a:rPr dirty="0" sz="2700" spc="-12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as 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trees.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9436" y="2758059"/>
            <a:ext cx="7646670" cy="1867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Relation between </a:t>
            </a:r>
            <a:r>
              <a:rPr dirty="0" sz="2300">
                <a:latin typeface="Lucida Sans Unicode"/>
                <a:cs typeface="Lucida Sans Unicode"/>
              </a:rPr>
              <a:t>a </a:t>
            </a:r>
            <a:r>
              <a:rPr dirty="0" sz="2300" spc="-5">
                <a:latin typeface="Lucida Sans Unicode"/>
                <a:cs typeface="Lucida Sans Unicode"/>
              </a:rPr>
              <a:t>parent and </a:t>
            </a:r>
            <a:r>
              <a:rPr dirty="0" sz="2300">
                <a:latin typeface="Lucida Sans Unicode"/>
                <a:cs typeface="Lucida Sans Unicode"/>
              </a:rPr>
              <a:t>his</a:t>
            </a:r>
            <a:r>
              <a:rPr dirty="0" sz="2300" spc="-20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children.</a:t>
            </a:r>
            <a:endParaRPr sz="23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Relation between </a:t>
            </a:r>
            <a:r>
              <a:rPr dirty="0" sz="2300">
                <a:latin typeface="Lucida Sans Unicode"/>
                <a:cs typeface="Lucida Sans Unicode"/>
              </a:rPr>
              <a:t>a person </a:t>
            </a:r>
            <a:r>
              <a:rPr dirty="0" sz="2300" spc="-5">
                <a:latin typeface="Lucida Sans Unicode"/>
                <a:cs typeface="Lucida Sans Unicode"/>
              </a:rPr>
              <a:t>and books </a:t>
            </a:r>
            <a:r>
              <a:rPr dirty="0" sz="2300">
                <a:latin typeface="Lucida Sans Unicode"/>
                <a:cs typeface="Lucida Sans Unicode"/>
              </a:rPr>
              <a:t>he</a:t>
            </a:r>
            <a:r>
              <a:rPr dirty="0" sz="2300" spc="-30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owns.</a:t>
            </a:r>
            <a:endParaRPr sz="23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 spc="-5">
                <a:latin typeface="Lucida Sans Unicode"/>
                <a:cs typeface="Lucida Sans Unicode"/>
              </a:rPr>
              <a:t>Relation between </a:t>
            </a:r>
            <a:r>
              <a:rPr dirty="0" sz="2300">
                <a:latin typeface="Lucida Sans Unicode"/>
                <a:cs typeface="Lucida Sans Unicode"/>
              </a:rPr>
              <a:t>a football team </a:t>
            </a:r>
            <a:r>
              <a:rPr dirty="0" sz="2300" spc="-5">
                <a:latin typeface="Lucida Sans Unicode"/>
                <a:cs typeface="Lucida Sans Unicode"/>
              </a:rPr>
              <a:t>and </a:t>
            </a:r>
            <a:r>
              <a:rPr dirty="0" sz="2300">
                <a:latin typeface="Lucida Sans Unicode"/>
                <a:cs typeface="Lucida Sans Unicode"/>
              </a:rPr>
              <a:t>the </a:t>
            </a:r>
            <a:r>
              <a:rPr dirty="0" sz="2300" spc="-5">
                <a:latin typeface="Lucida Sans Unicode"/>
                <a:cs typeface="Lucida Sans Unicode"/>
              </a:rPr>
              <a:t>players</a:t>
            </a:r>
            <a:r>
              <a:rPr dirty="0" sz="2300" spc="-2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on</a:t>
            </a:r>
            <a:endParaRPr sz="23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</a:pPr>
            <a:r>
              <a:rPr dirty="0" sz="2300" spc="-5">
                <a:latin typeface="Lucida Sans Unicode"/>
                <a:cs typeface="Lucida Sans Unicode"/>
              </a:rPr>
              <a:t>the</a:t>
            </a:r>
            <a:r>
              <a:rPr dirty="0" sz="2300" spc="-10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team.</a:t>
            </a:r>
            <a:endParaRPr sz="23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2CA1BE"/>
              </a:buClr>
              <a:buFont typeface="Verdana"/>
              <a:buChar char="◦"/>
              <a:tabLst>
                <a:tab pos="241300" algn="l"/>
              </a:tabLst>
            </a:pPr>
            <a:r>
              <a:rPr dirty="0" sz="2300">
                <a:latin typeface="Lucida Sans Unicode"/>
                <a:cs typeface="Lucida Sans Unicode"/>
              </a:rPr>
              <a:t>Card </a:t>
            </a:r>
            <a:r>
              <a:rPr dirty="0" sz="2300" spc="-5">
                <a:latin typeface="Lucida Sans Unicode"/>
                <a:cs typeface="Lucida Sans Unicode"/>
              </a:rPr>
              <a:t>catalog in </a:t>
            </a:r>
            <a:r>
              <a:rPr dirty="0" sz="2300">
                <a:latin typeface="Lucida Sans Unicode"/>
                <a:cs typeface="Lucida Sans Unicode"/>
              </a:rPr>
              <a:t>a</a:t>
            </a:r>
            <a:r>
              <a:rPr dirty="0" sz="2300" spc="-8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library.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04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z="1400" spc="-14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10" b="1">
                <a:solidFill>
                  <a:srgbClr val="FF0000"/>
                </a:solidFill>
                <a:latin typeface="SimSun"/>
                <a:cs typeface="SimSun"/>
              </a:rPr>
              <a:t>if(!empty())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6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669666"/>
            <a:ext cx="4985385" cy="321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//This is an</a:t>
            </a:r>
            <a:r>
              <a:rPr dirty="0" sz="1400" spc="-13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impossible</a:t>
            </a:r>
            <a:r>
              <a:rPr dirty="0" sz="14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 spc="5">
                <a:solidFill>
                  <a:srgbClr val="00AF50"/>
                </a:solidFill>
                <a:latin typeface="SimSun"/>
                <a:cs typeface="SimSun"/>
              </a:rPr>
              <a:t>case. </a:t>
            </a:r>
            <a:r>
              <a:rPr dirty="0" sz="1400" spc="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1475105" marR="118110">
              <a:lnSpc>
                <a:spcPct val="940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current.left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BTNode&lt;T&gt;(val);  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826135" marR="2428875" indent="648970">
              <a:lnSpc>
                <a:spcPts val="1580"/>
              </a:lnSpc>
              <a:spcBef>
                <a:spcPts val="2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1475105" marR="28575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current.right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</a:t>
            </a:r>
            <a:r>
              <a:rPr dirty="0" sz="1400" spc="-15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(val);</a:t>
            </a:r>
            <a:endParaRPr sz="1400">
              <a:latin typeface="SimSun"/>
              <a:cs typeface="SimSun"/>
            </a:endParaRPr>
          </a:p>
          <a:p>
            <a:pPr marL="1475105" marR="1362075">
              <a:lnSpc>
                <a:spcPts val="1570"/>
              </a:lnSpc>
              <a:spcBef>
                <a:spcPts val="10"/>
              </a:spcBef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0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5607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9210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863333" y="2018665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73088" y="1050797"/>
            <a:ext cx="90106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5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04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 =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root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FF0000"/>
                </a:solidFill>
                <a:latin typeface="SimSun"/>
                <a:cs typeface="SimSun"/>
              </a:rPr>
              <a:t>new</a:t>
            </a:r>
            <a:r>
              <a:rPr dirty="0" sz="1400" spc="-21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BTNode&lt;T&gt;(val);  return</a:t>
            </a:r>
            <a:r>
              <a:rPr dirty="0" sz="1400" spc="-14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669666"/>
            <a:ext cx="4985385" cy="321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//This is an</a:t>
            </a:r>
            <a:r>
              <a:rPr dirty="0" sz="1400" spc="-13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impossible</a:t>
            </a:r>
            <a:r>
              <a:rPr dirty="0" sz="1400" spc="-5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 spc="5">
                <a:solidFill>
                  <a:srgbClr val="00AF50"/>
                </a:solidFill>
                <a:latin typeface="SimSun"/>
                <a:cs typeface="SimSun"/>
              </a:rPr>
              <a:t>case. </a:t>
            </a:r>
            <a:r>
              <a:rPr dirty="0" sz="1400" spc="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1475105" marR="118110">
              <a:lnSpc>
                <a:spcPct val="940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current.left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BTNode&lt;T&gt;(val);  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826135" marR="2428875" indent="648970">
              <a:lnSpc>
                <a:spcPts val="1580"/>
              </a:lnSpc>
              <a:spcBef>
                <a:spcPts val="2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1475105" marR="28575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current.right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</a:t>
            </a:r>
            <a:r>
              <a:rPr dirty="0" sz="1400" spc="-15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(val);</a:t>
            </a:r>
            <a:endParaRPr sz="1400">
              <a:latin typeface="SimSun"/>
              <a:cs typeface="SimSun"/>
            </a:endParaRPr>
          </a:p>
          <a:p>
            <a:pPr marL="1475105" marR="1362075">
              <a:lnSpc>
                <a:spcPts val="1570"/>
              </a:lnSpc>
              <a:spcBef>
                <a:spcPts val="10"/>
              </a:spcBef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0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5607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9210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73088" y="1050797"/>
            <a:ext cx="90106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55" b="1">
                <a:latin typeface="Lucida Sans Unicode"/>
                <a:cs typeface="Lucida Sans Unicode"/>
              </a:rPr>
              <a:t> </a:t>
            </a:r>
            <a:r>
              <a:rPr dirty="0" sz="1400" spc="5" b="1">
                <a:latin typeface="Lucida Sans Unicode"/>
                <a:cs typeface="Lucida Sans Unicode"/>
              </a:rPr>
              <a:t>Root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9210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if(current.left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!= null)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9210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current.left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pc="5" b="1">
                <a:solidFill>
                  <a:srgbClr val="FF0000"/>
                </a:solidFill>
                <a:latin typeface="SimSun"/>
                <a:cs typeface="SimSun"/>
              </a:rPr>
              <a:t>new </a:t>
            </a: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BTNode&lt;T&gt;(val);  </a:t>
            </a: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9210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current =</a:t>
            </a:r>
            <a:r>
              <a:rPr dirty="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current.left;</a:t>
            </a:r>
          </a:p>
          <a:p>
            <a:pPr marL="826135" marR="2425065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true;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75603" y="203276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45453" y="23172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9210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57569" y="768350"/>
            <a:ext cx="133223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20992" y="1050797"/>
            <a:ext cx="140462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3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RightChild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if(current.right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!= null)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9210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57569" y="768350"/>
            <a:ext cx="133223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20992" y="1050797"/>
            <a:ext cx="140462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3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RightChild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current.right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pc="5" b="1">
                <a:solidFill>
                  <a:srgbClr val="FF0000"/>
                </a:solidFill>
                <a:latin typeface="SimSun"/>
                <a:cs typeface="SimSun"/>
              </a:rPr>
              <a:t>new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BTNode&lt;T&gt;</a:t>
            </a:r>
            <a:r>
              <a:rPr dirty="0" spc="-18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854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22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9210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57569" y="768350"/>
            <a:ext cx="133223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20992" y="1050797"/>
            <a:ext cx="140462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3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RightChild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current =</a:t>
            </a:r>
            <a:r>
              <a:rPr dirty="0" spc="-14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current.right;  return</a:t>
            </a:r>
            <a:r>
              <a:rPr dirty="0" spc="-14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94778" y="204546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4501" y="23299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7569" y="768350"/>
            <a:ext cx="133223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20992" y="1050797"/>
            <a:ext cx="140462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3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RightChild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478534"/>
            <a:ext cx="6682105" cy="866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z="18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8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>
                <a:latin typeface="Lucida Sans Unicode"/>
                <a:cs typeface="Lucida Sans Unicode"/>
              </a:rPr>
              <a:t>A tree </a:t>
            </a:r>
            <a:r>
              <a:rPr dirty="0" sz="2700" spc="-5">
                <a:latin typeface="Lucida Sans Unicode"/>
                <a:cs typeface="Lucida Sans Unicode"/>
              </a:rPr>
              <a:t>is represented as </a:t>
            </a:r>
            <a:r>
              <a:rPr dirty="0" sz="2700">
                <a:latin typeface="Lucida Sans Unicode"/>
                <a:cs typeface="Lucida Sans Unicode"/>
              </a:rPr>
              <a:t>a set </a:t>
            </a:r>
            <a:r>
              <a:rPr dirty="0" sz="2700" spc="-5">
                <a:latin typeface="Lucida Sans Unicode"/>
                <a:cs typeface="Lucida Sans Unicode"/>
              </a:rPr>
              <a:t>of</a:t>
            </a:r>
            <a:r>
              <a:rPr dirty="0" sz="2700" spc="-160">
                <a:latin typeface="Lucida Sans Unicode"/>
                <a:cs typeface="Lucida Sans Unicode"/>
              </a:rPr>
              <a:t> </a:t>
            </a:r>
            <a:r>
              <a:rPr dirty="0" sz="2700" u="heavy">
                <a:latin typeface="Lucida Sans Unicode"/>
                <a:cs typeface="Lucida Sans Unicode"/>
              </a:rPr>
              <a:t>nodes</a:t>
            </a:r>
            <a:endParaRPr sz="27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700" spc="-5">
                <a:latin typeface="Lucida Sans Unicode"/>
                <a:cs typeface="Lucida Sans Unicode"/>
              </a:rPr>
              <a:t>connected by</a:t>
            </a:r>
            <a:r>
              <a:rPr dirty="0" sz="2700" spc="-90">
                <a:latin typeface="Lucida Sans Unicode"/>
                <a:cs typeface="Lucida Sans Unicode"/>
              </a:rPr>
              <a:t> </a:t>
            </a:r>
            <a:r>
              <a:rPr dirty="0" sz="2700" spc="-5" u="heavy">
                <a:latin typeface="Lucida Sans Unicode"/>
                <a:cs typeface="Lucida Sans Unicode"/>
              </a:rPr>
              <a:t>edges</a:t>
            </a:r>
            <a:r>
              <a:rPr dirty="0" sz="2700" spc="-5">
                <a:latin typeface="Lucida Sans Unicode"/>
                <a:cs typeface="Lucida Sans Unicode"/>
              </a:rPr>
              <a:t>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73475" y="34908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703"/>
                </a:lnTo>
                <a:lnTo>
                  <a:pt x="17966" y="317628"/>
                </a:lnTo>
                <a:lnTo>
                  <a:pt x="39045" y="356461"/>
                </a:lnTo>
                <a:lnTo>
                  <a:pt x="66960" y="390286"/>
                </a:lnTo>
                <a:lnTo>
                  <a:pt x="100793" y="418188"/>
                </a:lnTo>
                <a:lnTo>
                  <a:pt x="139624" y="439251"/>
                </a:lnTo>
                <a:lnTo>
                  <a:pt x="182533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73475" y="34908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533" y="452560"/>
                </a:lnTo>
                <a:lnTo>
                  <a:pt x="139624" y="439251"/>
                </a:lnTo>
                <a:lnTo>
                  <a:pt x="100793" y="418188"/>
                </a:lnTo>
                <a:lnTo>
                  <a:pt x="66960" y="390286"/>
                </a:lnTo>
                <a:lnTo>
                  <a:pt x="39045" y="356461"/>
                </a:lnTo>
                <a:lnTo>
                  <a:pt x="17966" y="317628"/>
                </a:lnTo>
                <a:lnTo>
                  <a:pt x="4644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21075" y="50910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703"/>
                </a:lnTo>
                <a:lnTo>
                  <a:pt x="17966" y="317628"/>
                </a:lnTo>
                <a:lnTo>
                  <a:pt x="39045" y="356461"/>
                </a:lnTo>
                <a:lnTo>
                  <a:pt x="66960" y="390286"/>
                </a:lnTo>
                <a:lnTo>
                  <a:pt x="100793" y="418188"/>
                </a:lnTo>
                <a:lnTo>
                  <a:pt x="139624" y="439251"/>
                </a:lnTo>
                <a:lnTo>
                  <a:pt x="182533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21075" y="50910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533" y="452560"/>
                </a:lnTo>
                <a:lnTo>
                  <a:pt x="139624" y="439251"/>
                </a:lnTo>
                <a:lnTo>
                  <a:pt x="100793" y="418188"/>
                </a:lnTo>
                <a:lnTo>
                  <a:pt x="66960" y="390286"/>
                </a:lnTo>
                <a:lnTo>
                  <a:pt x="39045" y="356461"/>
                </a:lnTo>
                <a:lnTo>
                  <a:pt x="17966" y="317628"/>
                </a:lnTo>
                <a:lnTo>
                  <a:pt x="4644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06675" y="50910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703"/>
                </a:lnTo>
                <a:lnTo>
                  <a:pt x="17966" y="317628"/>
                </a:lnTo>
                <a:lnTo>
                  <a:pt x="39045" y="356461"/>
                </a:lnTo>
                <a:lnTo>
                  <a:pt x="66960" y="390286"/>
                </a:lnTo>
                <a:lnTo>
                  <a:pt x="100793" y="418188"/>
                </a:lnTo>
                <a:lnTo>
                  <a:pt x="139624" y="439251"/>
                </a:lnTo>
                <a:lnTo>
                  <a:pt x="182533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06675" y="50910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533" y="452560"/>
                </a:lnTo>
                <a:lnTo>
                  <a:pt x="139624" y="439251"/>
                </a:lnTo>
                <a:lnTo>
                  <a:pt x="100793" y="418188"/>
                </a:lnTo>
                <a:lnTo>
                  <a:pt x="66960" y="390286"/>
                </a:lnTo>
                <a:lnTo>
                  <a:pt x="39045" y="356461"/>
                </a:lnTo>
                <a:lnTo>
                  <a:pt x="17966" y="317628"/>
                </a:lnTo>
                <a:lnTo>
                  <a:pt x="4644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3875" y="42528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703"/>
                </a:lnTo>
                <a:lnTo>
                  <a:pt x="17966" y="317628"/>
                </a:lnTo>
                <a:lnTo>
                  <a:pt x="39045" y="356461"/>
                </a:lnTo>
                <a:lnTo>
                  <a:pt x="66960" y="390286"/>
                </a:lnTo>
                <a:lnTo>
                  <a:pt x="100793" y="418188"/>
                </a:lnTo>
                <a:lnTo>
                  <a:pt x="139624" y="439251"/>
                </a:lnTo>
                <a:lnTo>
                  <a:pt x="182533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3875" y="42528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533" y="452560"/>
                </a:lnTo>
                <a:lnTo>
                  <a:pt x="139624" y="439251"/>
                </a:lnTo>
                <a:lnTo>
                  <a:pt x="100793" y="418188"/>
                </a:lnTo>
                <a:lnTo>
                  <a:pt x="66960" y="390286"/>
                </a:lnTo>
                <a:lnTo>
                  <a:pt x="39045" y="356461"/>
                </a:lnTo>
                <a:lnTo>
                  <a:pt x="17966" y="317628"/>
                </a:lnTo>
                <a:lnTo>
                  <a:pt x="4644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59275" y="42528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703"/>
                </a:lnTo>
                <a:lnTo>
                  <a:pt x="17966" y="317628"/>
                </a:lnTo>
                <a:lnTo>
                  <a:pt x="39045" y="356461"/>
                </a:lnTo>
                <a:lnTo>
                  <a:pt x="66960" y="390286"/>
                </a:lnTo>
                <a:lnTo>
                  <a:pt x="100793" y="418188"/>
                </a:lnTo>
                <a:lnTo>
                  <a:pt x="139624" y="439251"/>
                </a:lnTo>
                <a:lnTo>
                  <a:pt x="182533" y="452560"/>
                </a:lnTo>
                <a:lnTo>
                  <a:pt x="228600" y="457200"/>
                </a:lnTo>
                <a:lnTo>
                  <a:pt x="274666" y="452560"/>
                </a:lnTo>
                <a:lnTo>
                  <a:pt x="317575" y="439251"/>
                </a:lnTo>
                <a:lnTo>
                  <a:pt x="356406" y="418188"/>
                </a:lnTo>
                <a:lnTo>
                  <a:pt x="390239" y="390286"/>
                </a:lnTo>
                <a:lnTo>
                  <a:pt x="418154" y="356461"/>
                </a:lnTo>
                <a:lnTo>
                  <a:pt x="439233" y="317628"/>
                </a:lnTo>
                <a:lnTo>
                  <a:pt x="452555" y="274703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59275" y="42528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703"/>
                </a:lnTo>
                <a:lnTo>
                  <a:pt x="439233" y="317628"/>
                </a:lnTo>
                <a:lnTo>
                  <a:pt x="418154" y="356461"/>
                </a:lnTo>
                <a:lnTo>
                  <a:pt x="390239" y="390286"/>
                </a:lnTo>
                <a:lnTo>
                  <a:pt x="356406" y="418188"/>
                </a:lnTo>
                <a:lnTo>
                  <a:pt x="317575" y="439251"/>
                </a:lnTo>
                <a:lnTo>
                  <a:pt x="274666" y="452560"/>
                </a:lnTo>
                <a:lnTo>
                  <a:pt x="228600" y="457200"/>
                </a:lnTo>
                <a:lnTo>
                  <a:pt x="182533" y="452560"/>
                </a:lnTo>
                <a:lnTo>
                  <a:pt x="139624" y="439251"/>
                </a:lnTo>
                <a:lnTo>
                  <a:pt x="100793" y="418188"/>
                </a:lnTo>
                <a:lnTo>
                  <a:pt x="66960" y="390286"/>
                </a:lnTo>
                <a:lnTo>
                  <a:pt x="39045" y="356461"/>
                </a:lnTo>
                <a:lnTo>
                  <a:pt x="17966" y="317628"/>
                </a:lnTo>
                <a:lnTo>
                  <a:pt x="4644" y="274703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92475" y="3948048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533400" y="0"/>
                </a:moveTo>
                <a:lnTo>
                  <a:pt x="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02075" y="3948048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0"/>
                </a:moveTo>
                <a:lnTo>
                  <a:pt x="60960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35275" y="4710048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92475" y="471004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633473" y="3154679"/>
            <a:ext cx="7518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latin typeface="Lucida Sans Unicode"/>
                <a:cs typeface="Lucida Sans Unicode"/>
              </a:rPr>
              <a:t>A</a:t>
            </a:r>
            <a:r>
              <a:rPr dirty="0" sz="1800" spc="-110" b="1">
                <a:latin typeface="Lucida Sans Unicode"/>
                <a:cs typeface="Lucida Sans Unicode"/>
              </a:rPr>
              <a:t> </a:t>
            </a:r>
            <a:r>
              <a:rPr dirty="0" sz="1800" spc="5" b="1">
                <a:latin typeface="Lucida Sans Unicode"/>
                <a:cs typeface="Lucida Sans Unicode"/>
              </a:rPr>
              <a:t>Tree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94778" y="204546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4501" y="23299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99935" y="1050797"/>
            <a:ext cx="10496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Parent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669666"/>
            <a:ext cx="4983480" cy="321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z="1400" spc="-4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Parent:	//This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is an</a:t>
            </a:r>
            <a:r>
              <a:rPr dirty="0" sz="14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impossible</a:t>
            </a:r>
            <a:r>
              <a:rPr dirty="0" sz="1400" spc="-7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case.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false;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1475105" marR="116205">
              <a:lnSpc>
                <a:spcPct val="940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current.left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BTNode&lt;T&gt;(val);  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826135" marR="2426970" indent="648970">
              <a:lnSpc>
                <a:spcPts val="1580"/>
              </a:lnSpc>
              <a:spcBef>
                <a:spcPts val="2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1475105" marR="26034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current.right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</a:t>
            </a:r>
            <a:r>
              <a:rPr dirty="0" sz="1400" spc="-15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(val);</a:t>
            </a:r>
            <a:endParaRPr sz="1400">
              <a:latin typeface="SimSun"/>
              <a:cs typeface="SimSun"/>
            </a:endParaRPr>
          </a:p>
          <a:p>
            <a:pPr marL="1475105" marR="1359535">
              <a:lnSpc>
                <a:spcPts val="1570"/>
              </a:lnSpc>
              <a:spcBef>
                <a:spcPts val="10"/>
              </a:spcBef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0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5607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94778" y="204546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4501" y="23299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99935" y="1050797"/>
            <a:ext cx="10496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Parent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94778" y="204546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4501" y="23299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if(current.left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!= null)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94778" y="204546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4501" y="23299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current.left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pc="5" b="1">
                <a:solidFill>
                  <a:srgbClr val="FF0000"/>
                </a:solidFill>
                <a:latin typeface="SimSun"/>
                <a:cs typeface="SimSun"/>
              </a:rPr>
              <a:t>new </a:t>
            </a: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BTNode&lt;T&gt;(val);  </a:t>
            </a: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94778" y="204546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4501" y="23299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2669666"/>
            <a:ext cx="416623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//This is an impossible</a:t>
            </a:r>
            <a:r>
              <a:rPr dirty="0" sz="1400" spc="-2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case.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889122"/>
            <a:ext cx="4147820" cy="260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317115" indent="64897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49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>
                <a:latin typeface="SimSun"/>
                <a:cs typeface="SimSun"/>
              </a:rPr>
              <a:t>current.left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 =</a:t>
            </a:r>
            <a:r>
              <a:rPr dirty="0" sz="140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7285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true;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current.right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</a:t>
            </a:r>
            <a:r>
              <a:rPr dirty="0" sz="1400" spc="-15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(val);</a:t>
            </a:r>
            <a:endParaRPr sz="1400">
              <a:latin typeface="SimSun"/>
              <a:cs typeface="SimSun"/>
            </a:endParaRPr>
          </a:p>
          <a:p>
            <a:pPr marL="661670" marR="1338580">
              <a:lnSpc>
                <a:spcPts val="1570"/>
              </a:lnSpc>
              <a:spcBef>
                <a:spcPts val="10"/>
              </a:spcBef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0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63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472887"/>
            <a:ext cx="663575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76896" y="2700273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46493" y="29843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#5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94778" y="204546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4501" y="23299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85001" y="768350"/>
            <a:ext cx="1279525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Find</a:t>
            </a:r>
            <a:r>
              <a:rPr dirty="0" spc="-105">
                <a:solidFill>
                  <a:srgbClr val="FF0000"/>
                </a:solidFill>
              </a:rPr>
              <a:t> </a:t>
            </a:r>
            <a:r>
              <a:rPr dirty="0" spc="5">
                <a:solidFill>
                  <a:srgbClr val="FF0000"/>
                </a:solidFill>
              </a:rPr>
              <a:t>Parent</a:t>
            </a:r>
          </a:p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94778" y="204546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4501" y="23299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457569" y="768350"/>
            <a:ext cx="133223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#6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24" name="object 24"/>
          <p:cNvSpPr txBox="1"/>
          <p:nvPr/>
        </p:nvSpPr>
        <p:spPr>
          <a:xfrm>
            <a:off x="6420992" y="1050797"/>
            <a:ext cx="140462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3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RightChild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if(current.right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!= null)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94778" y="204546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4501" y="23299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457569" y="768350"/>
            <a:ext cx="133223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#6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24" name="object 24"/>
          <p:cNvSpPr txBox="1"/>
          <p:nvPr/>
        </p:nvSpPr>
        <p:spPr>
          <a:xfrm>
            <a:off x="6420992" y="1050797"/>
            <a:ext cx="140462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3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RightChild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current.right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pc="5" b="1">
                <a:solidFill>
                  <a:srgbClr val="FF0000"/>
                </a:solidFill>
                <a:latin typeface="SimSun"/>
                <a:cs typeface="SimSun"/>
              </a:rPr>
              <a:t>new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BTNode&lt;T&gt;</a:t>
            </a:r>
            <a:r>
              <a:rPr dirty="0" spc="-18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94778" y="2045461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4501" y="232994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57569" y="768350"/>
            <a:ext cx="133223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20992" y="1050797"/>
            <a:ext cx="140462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3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RightChild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7315200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5668" y="1478534"/>
            <a:ext cx="6682105" cy="8661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dirty="0" spc="15" b="0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pc="15" b="0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A tree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is represented as </a:t>
            </a:r>
            <a:r>
              <a:rPr dirty="0" sz="2700" b="0">
                <a:solidFill>
                  <a:srgbClr val="000000"/>
                </a:solidFill>
                <a:latin typeface="Lucida Sans Unicode"/>
                <a:cs typeface="Lucida Sans Unicode"/>
              </a:rPr>
              <a:t>a set 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of</a:t>
            </a:r>
            <a:r>
              <a:rPr dirty="0" sz="2700" spc="-16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b="0" u="heavy">
                <a:solidFill>
                  <a:srgbClr val="000000"/>
                </a:solidFill>
                <a:latin typeface="Lucida Sans Unicode"/>
                <a:cs typeface="Lucida Sans Unicode"/>
              </a:rPr>
              <a:t>nodes</a:t>
            </a:r>
            <a:endParaRPr sz="2700">
              <a:latin typeface="Lucida Sans Unicode"/>
              <a:cs typeface="Lucida Sans Unicode"/>
            </a:endParaRPr>
          </a:p>
          <a:p>
            <a:pPr marL="268605">
              <a:lnSpc>
                <a:spcPct val="100000"/>
              </a:lnSpc>
            </a:pP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connected by</a:t>
            </a:r>
            <a:r>
              <a:rPr dirty="0" sz="2700" spc="-9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" b="0" u="heavy">
                <a:solidFill>
                  <a:srgbClr val="000000"/>
                </a:solidFill>
                <a:latin typeface="Lucida Sans Unicode"/>
                <a:cs typeface="Lucida Sans Unicode"/>
              </a:rPr>
              <a:t>edges</a:t>
            </a:r>
            <a:r>
              <a:rPr dirty="0" sz="2700" spc="-5" b="0">
                <a:solidFill>
                  <a:srgbClr val="000000"/>
                </a:solidFill>
                <a:latin typeface="Lucida Sans Unicode"/>
                <a:cs typeface="Lucida Sans Unicode"/>
              </a:rPr>
              <a:t>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3475" y="34909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39"/>
                </a:lnTo>
                <a:lnTo>
                  <a:pt x="139624" y="17948"/>
                </a:lnTo>
                <a:lnTo>
                  <a:pt x="100793" y="39011"/>
                </a:lnTo>
                <a:lnTo>
                  <a:pt x="66960" y="66913"/>
                </a:lnTo>
                <a:lnTo>
                  <a:pt x="39045" y="100738"/>
                </a:lnTo>
                <a:lnTo>
                  <a:pt x="17966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496"/>
                </a:lnTo>
                <a:lnTo>
                  <a:pt x="439233" y="139571"/>
                </a:lnTo>
                <a:lnTo>
                  <a:pt x="418154" y="100738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73475" y="34909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6"/>
                </a:lnTo>
                <a:lnTo>
                  <a:pt x="17966" y="139571"/>
                </a:lnTo>
                <a:lnTo>
                  <a:pt x="39045" y="100738"/>
                </a:lnTo>
                <a:lnTo>
                  <a:pt x="66960" y="66913"/>
                </a:lnTo>
                <a:lnTo>
                  <a:pt x="100793" y="39011"/>
                </a:lnTo>
                <a:lnTo>
                  <a:pt x="139624" y="17948"/>
                </a:lnTo>
                <a:lnTo>
                  <a:pt x="182533" y="4639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21075" y="50911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03"/>
                </a:lnTo>
                <a:lnTo>
                  <a:pt x="139624" y="17895"/>
                </a:lnTo>
                <a:lnTo>
                  <a:pt x="100793" y="38955"/>
                </a:lnTo>
                <a:lnTo>
                  <a:pt x="66921" y="66913"/>
                </a:lnTo>
                <a:lnTo>
                  <a:pt x="39026" y="100738"/>
                </a:lnTo>
                <a:lnTo>
                  <a:pt x="17960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3" y="182491"/>
                </a:lnTo>
                <a:lnTo>
                  <a:pt x="439223" y="139553"/>
                </a:lnTo>
                <a:lnTo>
                  <a:pt x="418127" y="100704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21075" y="50911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1"/>
                </a:lnTo>
                <a:lnTo>
                  <a:pt x="17966" y="139553"/>
                </a:lnTo>
                <a:lnTo>
                  <a:pt x="39045" y="100704"/>
                </a:lnTo>
                <a:lnTo>
                  <a:pt x="66960" y="66865"/>
                </a:lnTo>
                <a:lnTo>
                  <a:pt x="100793" y="38955"/>
                </a:lnTo>
                <a:lnTo>
                  <a:pt x="139624" y="17895"/>
                </a:lnTo>
                <a:lnTo>
                  <a:pt x="182533" y="4603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06675" y="50911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03"/>
                </a:lnTo>
                <a:lnTo>
                  <a:pt x="139624" y="17895"/>
                </a:lnTo>
                <a:lnTo>
                  <a:pt x="100793" y="38955"/>
                </a:lnTo>
                <a:lnTo>
                  <a:pt x="66921" y="66913"/>
                </a:lnTo>
                <a:lnTo>
                  <a:pt x="39026" y="100738"/>
                </a:lnTo>
                <a:lnTo>
                  <a:pt x="17960" y="139571"/>
                </a:lnTo>
                <a:lnTo>
                  <a:pt x="4644" y="182496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3" y="182491"/>
                </a:lnTo>
                <a:lnTo>
                  <a:pt x="439223" y="139553"/>
                </a:lnTo>
                <a:lnTo>
                  <a:pt x="418127" y="100704"/>
                </a:lnTo>
                <a:lnTo>
                  <a:pt x="390239" y="66913"/>
                </a:lnTo>
                <a:lnTo>
                  <a:pt x="356406" y="39011"/>
                </a:lnTo>
                <a:lnTo>
                  <a:pt x="317575" y="17948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06675" y="50911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491"/>
                </a:lnTo>
                <a:lnTo>
                  <a:pt x="17966" y="139553"/>
                </a:lnTo>
                <a:lnTo>
                  <a:pt x="39045" y="100704"/>
                </a:lnTo>
                <a:lnTo>
                  <a:pt x="66960" y="66865"/>
                </a:lnTo>
                <a:lnTo>
                  <a:pt x="100793" y="38955"/>
                </a:lnTo>
                <a:lnTo>
                  <a:pt x="139624" y="17895"/>
                </a:lnTo>
                <a:lnTo>
                  <a:pt x="182533" y="4603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8"/>
                </a:lnTo>
                <a:lnTo>
                  <a:pt x="356406" y="39011"/>
                </a:lnTo>
                <a:lnTo>
                  <a:pt x="390239" y="66913"/>
                </a:lnTo>
                <a:lnTo>
                  <a:pt x="418154" y="100738"/>
                </a:lnTo>
                <a:lnTo>
                  <a:pt x="439233" y="139571"/>
                </a:lnTo>
                <a:lnTo>
                  <a:pt x="452555" y="182496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3875" y="42529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03"/>
                </a:lnTo>
                <a:lnTo>
                  <a:pt x="139624" y="17893"/>
                </a:lnTo>
                <a:lnTo>
                  <a:pt x="100793" y="38949"/>
                </a:lnTo>
                <a:lnTo>
                  <a:pt x="66921" y="66897"/>
                </a:lnTo>
                <a:lnTo>
                  <a:pt x="39026" y="100707"/>
                </a:lnTo>
                <a:lnTo>
                  <a:pt x="17960" y="139517"/>
                </a:lnTo>
                <a:lnTo>
                  <a:pt x="4644" y="182411"/>
                </a:lnTo>
                <a:lnTo>
                  <a:pt x="0" y="228473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3" y="182406"/>
                </a:lnTo>
                <a:lnTo>
                  <a:pt x="439223" y="139499"/>
                </a:lnTo>
                <a:lnTo>
                  <a:pt x="418127" y="100673"/>
                </a:lnTo>
                <a:lnTo>
                  <a:pt x="390239" y="66897"/>
                </a:lnTo>
                <a:lnTo>
                  <a:pt x="356406" y="39004"/>
                </a:lnTo>
                <a:lnTo>
                  <a:pt x="317575" y="17946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63875" y="42529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473"/>
                </a:moveTo>
                <a:lnTo>
                  <a:pt x="4644" y="182406"/>
                </a:lnTo>
                <a:lnTo>
                  <a:pt x="17966" y="139499"/>
                </a:lnTo>
                <a:lnTo>
                  <a:pt x="39045" y="100673"/>
                </a:lnTo>
                <a:lnTo>
                  <a:pt x="66960" y="66849"/>
                </a:lnTo>
                <a:lnTo>
                  <a:pt x="100793" y="38949"/>
                </a:lnTo>
                <a:lnTo>
                  <a:pt x="139624" y="17893"/>
                </a:lnTo>
                <a:lnTo>
                  <a:pt x="182533" y="4603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6"/>
                </a:lnTo>
                <a:lnTo>
                  <a:pt x="356406" y="39004"/>
                </a:lnTo>
                <a:lnTo>
                  <a:pt x="390239" y="66897"/>
                </a:lnTo>
                <a:lnTo>
                  <a:pt x="418154" y="100707"/>
                </a:lnTo>
                <a:lnTo>
                  <a:pt x="439233" y="139517"/>
                </a:lnTo>
                <a:lnTo>
                  <a:pt x="452555" y="182411"/>
                </a:lnTo>
                <a:lnTo>
                  <a:pt x="457200" y="228473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59275" y="42529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03"/>
                </a:lnTo>
                <a:lnTo>
                  <a:pt x="139624" y="17893"/>
                </a:lnTo>
                <a:lnTo>
                  <a:pt x="100793" y="38949"/>
                </a:lnTo>
                <a:lnTo>
                  <a:pt x="66921" y="66897"/>
                </a:lnTo>
                <a:lnTo>
                  <a:pt x="39026" y="100707"/>
                </a:lnTo>
                <a:lnTo>
                  <a:pt x="17960" y="139517"/>
                </a:lnTo>
                <a:lnTo>
                  <a:pt x="4644" y="182411"/>
                </a:lnTo>
                <a:lnTo>
                  <a:pt x="0" y="228473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3" y="182406"/>
                </a:lnTo>
                <a:lnTo>
                  <a:pt x="439223" y="139499"/>
                </a:lnTo>
                <a:lnTo>
                  <a:pt x="418127" y="100673"/>
                </a:lnTo>
                <a:lnTo>
                  <a:pt x="390239" y="66897"/>
                </a:lnTo>
                <a:lnTo>
                  <a:pt x="356406" y="39004"/>
                </a:lnTo>
                <a:lnTo>
                  <a:pt x="317575" y="17946"/>
                </a:lnTo>
                <a:lnTo>
                  <a:pt x="274666" y="4639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59275" y="42529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473"/>
                </a:moveTo>
                <a:lnTo>
                  <a:pt x="4644" y="182406"/>
                </a:lnTo>
                <a:lnTo>
                  <a:pt x="17966" y="139499"/>
                </a:lnTo>
                <a:lnTo>
                  <a:pt x="39045" y="100673"/>
                </a:lnTo>
                <a:lnTo>
                  <a:pt x="66960" y="66849"/>
                </a:lnTo>
                <a:lnTo>
                  <a:pt x="100793" y="38949"/>
                </a:lnTo>
                <a:lnTo>
                  <a:pt x="139624" y="17893"/>
                </a:lnTo>
                <a:lnTo>
                  <a:pt x="182533" y="4603"/>
                </a:lnTo>
                <a:lnTo>
                  <a:pt x="228600" y="0"/>
                </a:lnTo>
                <a:lnTo>
                  <a:pt x="274666" y="4639"/>
                </a:lnTo>
                <a:lnTo>
                  <a:pt x="317575" y="17946"/>
                </a:lnTo>
                <a:lnTo>
                  <a:pt x="356406" y="39004"/>
                </a:lnTo>
                <a:lnTo>
                  <a:pt x="390239" y="66897"/>
                </a:lnTo>
                <a:lnTo>
                  <a:pt x="418154" y="100707"/>
                </a:lnTo>
                <a:lnTo>
                  <a:pt x="439233" y="139517"/>
                </a:lnTo>
                <a:lnTo>
                  <a:pt x="452555" y="182411"/>
                </a:lnTo>
                <a:lnTo>
                  <a:pt x="457200" y="228473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92475" y="3948048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533400" y="0"/>
                </a:moveTo>
                <a:lnTo>
                  <a:pt x="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02075" y="3948048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0"/>
                </a:moveTo>
                <a:lnTo>
                  <a:pt x="609600" y="304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35275" y="4710048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92475" y="471004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381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06875" y="3795648"/>
            <a:ext cx="1231900" cy="647065"/>
          </a:xfrm>
          <a:custGeom>
            <a:avLst/>
            <a:gdLst/>
            <a:ahLst/>
            <a:cxnLst/>
            <a:rect l="l" t="t" r="r" b="b"/>
            <a:pathLst>
              <a:path w="1231900" h="647064">
                <a:moveTo>
                  <a:pt x="70460" y="29762"/>
                </a:moveTo>
                <a:lnTo>
                  <a:pt x="64619" y="40939"/>
                </a:lnTo>
                <a:lnTo>
                  <a:pt x="1225803" y="647064"/>
                </a:lnTo>
                <a:lnTo>
                  <a:pt x="1231646" y="635762"/>
                </a:lnTo>
                <a:lnTo>
                  <a:pt x="70460" y="29762"/>
                </a:lnTo>
                <a:close/>
              </a:path>
              <a:path w="1231900" h="647064">
                <a:moveTo>
                  <a:pt x="0" y="0"/>
                </a:moveTo>
                <a:lnTo>
                  <a:pt x="49911" y="69087"/>
                </a:lnTo>
                <a:lnTo>
                  <a:pt x="64619" y="40939"/>
                </a:lnTo>
                <a:lnTo>
                  <a:pt x="53339" y="35051"/>
                </a:lnTo>
                <a:lnTo>
                  <a:pt x="59182" y="23875"/>
                </a:lnTo>
                <a:lnTo>
                  <a:pt x="73536" y="23875"/>
                </a:lnTo>
                <a:lnTo>
                  <a:pt x="85216" y="1524"/>
                </a:lnTo>
                <a:lnTo>
                  <a:pt x="0" y="0"/>
                </a:lnTo>
                <a:close/>
              </a:path>
              <a:path w="1231900" h="647064">
                <a:moveTo>
                  <a:pt x="59182" y="23875"/>
                </a:moveTo>
                <a:lnTo>
                  <a:pt x="53339" y="35051"/>
                </a:lnTo>
                <a:lnTo>
                  <a:pt x="64619" y="40939"/>
                </a:lnTo>
                <a:lnTo>
                  <a:pt x="70460" y="29762"/>
                </a:lnTo>
                <a:lnTo>
                  <a:pt x="59182" y="23875"/>
                </a:lnTo>
                <a:close/>
              </a:path>
              <a:path w="1231900" h="647064">
                <a:moveTo>
                  <a:pt x="73536" y="23875"/>
                </a:moveTo>
                <a:lnTo>
                  <a:pt x="59182" y="23875"/>
                </a:lnTo>
                <a:lnTo>
                  <a:pt x="70460" y="29762"/>
                </a:lnTo>
                <a:lnTo>
                  <a:pt x="73536" y="238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59273" y="4398898"/>
            <a:ext cx="576580" cy="76200"/>
          </a:xfrm>
          <a:custGeom>
            <a:avLst/>
            <a:gdLst/>
            <a:ahLst/>
            <a:cxnLst/>
            <a:rect l="l" t="t" r="r" b="b"/>
            <a:pathLst>
              <a:path w="5765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7657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76579" h="76200">
                <a:moveTo>
                  <a:pt x="57632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76326" y="44450"/>
                </a:lnTo>
                <a:lnTo>
                  <a:pt x="57632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835023" y="4053204"/>
            <a:ext cx="4387850" cy="549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35"/>
              </a:lnSpc>
            </a:pPr>
            <a:r>
              <a:rPr dirty="0" sz="1800" b="1">
                <a:latin typeface="Lucida Sans Unicode"/>
                <a:cs typeface="Lucida Sans Unicode"/>
              </a:rPr>
              <a:t>Edges</a:t>
            </a:r>
            <a:endParaRPr sz="1800">
              <a:latin typeface="Lucida Sans Unicode"/>
              <a:cs typeface="Lucida Sans Unicode"/>
            </a:endParaRPr>
          </a:p>
          <a:p>
            <a:pPr algn="r" marR="5080">
              <a:lnSpc>
                <a:spcPts val="2035"/>
              </a:lnSpc>
            </a:pPr>
            <a:r>
              <a:rPr dirty="0" sz="1800" spc="0" b="1">
                <a:latin typeface="Lucida Sans Unicode"/>
                <a:cs typeface="Lucida Sans Unicode"/>
              </a:rPr>
              <a:t>N</a:t>
            </a:r>
            <a:r>
              <a:rPr dirty="0" sz="1800" b="1">
                <a:latin typeface="Lucida Sans Unicode"/>
                <a:cs typeface="Lucida Sans Unicode"/>
              </a:rPr>
              <a:t>o</a:t>
            </a:r>
            <a:r>
              <a:rPr dirty="0" sz="1800" spc="-5" b="1">
                <a:latin typeface="Lucida Sans Unicode"/>
                <a:cs typeface="Lucida Sans Unicode"/>
              </a:rPr>
              <a:t>de</a:t>
            </a:r>
            <a:r>
              <a:rPr dirty="0" sz="1800" spc="-5" b="1"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54858" y="4050665"/>
            <a:ext cx="937894" cy="177165"/>
          </a:xfrm>
          <a:custGeom>
            <a:avLst/>
            <a:gdLst/>
            <a:ahLst/>
            <a:cxnLst/>
            <a:rect l="l" t="t" r="r" b="b"/>
            <a:pathLst>
              <a:path w="937895" h="177164">
                <a:moveTo>
                  <a:pt x="861358" y="31395"/>
                </a:moveTo>
                <a:lnTo>
                  <a:pt x="0" y="164211"/>
                </a:lnTo>
                <a:lnTo>
                  <a:pt x="2032" y="176784"/>
                </a:lnTo>
                <a:lnTo>
                  <a:pt x="863308" y="43962"/>
                </a:lnTo>
                <a:lnTo>
                  <a:pt x="861358" y="31395"/>
                </a:lnTo>
                <a:close/>
              </a:path>
              <a:path w="937895" h="177164">
                <a:moveTo>
                  <a:pt x="932806" y="29464"/>
                </a:moveTo>
                <a:lnTo>
                  <a:pt x="873887" y="29464"/>
                </a:lnTo>
                <a:lnTo>
                  <a:pt x="875792" y="42037"/>
                </a:lnTo>
                <a:lnTo>
                  <a:pt x="863308" y="43962"/>
                </a:lnTo>
                <a:lnTo>
                  <a:pt x="868171" y="75311"/>
                </a:lnTo>
                <a:lnTo>
                  <a:pt x="932806" y="29464"/>
                </a:lnTo>
                <a:close/>
              </a:path>
              <a:path w="937895" h="177164">
                <a:moveTo>
                  <a:pt x="873887" y="29464"/>
                </a:moveTo>
                <a:lnTo>
                  <a:pt x="861358" y="31395"/>
                </a:lnTo>
                <a:lnTo>
                  <a:pt x="863308" y="43962"/>
                </a:lnTo>
                <a:lnTo>
                  <a:pt x="875792" y="42037"/>
                </a:lnTo>
                <a:lnTo>
                  <a:pt x="873887" y="29464"/>
                </a:lnTo>
                <a:close/>
              </a:path>
              <a:path w="937895" h="177164">
                <a:moveTo>
                  <a:pt x="856488" y="0"/>
                </a:moveTo>
                <a:lnTo>
                  <a:pt x="861358" y="31395"/>
                </a:lnTo>
                <a:lnTo>
                  <a:pt x="873887" y="29464"/>
                </a:lnTo>
                <a:lnTo>
                  <a:pt x="932806" y="29464"/>
                </a:lnTo>
                <a:lnTo>
                  <a:pt x="937641" y="26035"/>
                </a:lnTo>
                <a:lnTo>
                  <a:pt x="8564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50922" y="4217289"/>
            <a:ext cx="509905" cy="651510"/>
          </a:xfrm>
          <a:custGeom>
            <a:avLst/>
            <a:gdLst/>
            <a:ahLst/>
            <a:cxnLst/>
            <a:rect l="l" t="t" r="r" b="b"/>
            <a:pathLst>
              <a:path w="509905" h="651510">
                <a:moveTo>
                  <a:pt x="457937" y="595435"/>
                </a:moveTo>
                <a:lnTo>
                  <a:pt x="432942" y="614934"/>
                </a:lnTo>
                <a:lnTo>
                  <a:pt x="509777" y="651510"/>
                </a:lnTo>
                <a:lnTo>
                  <a:pt x="500515" y="605409"/>
                </a:lnTo>
                <a:lnTo>
                  <a:pt x="465708" y="605409"/>
                </a:lnTo>
                <a:lnTo>
                  <a:pt x="457937" y="595435"/>
                </a:lnTo>
                <a:close/>
              </a:path>
              <a:path w="509905" h="651510">
                <a:moveTo>
                  <a:pt x="467990" y="587592"/>
                </a:moveTo>
                <a:lnTo>
                  <a:pt x="457937" y="595435"/>
                </a:lnTo>
                <a:lnTo>
                  <a:pt x="465708" y="605409"/>
                </a:lnTo>
                <a:lnTo>
                  <a:pt x="475741" y="597535"/>
                </a:lnTo>
                <a:lnTo>
                  <a:pt x="467990" y="587592"/>
                </a:lnTo>
                <a:close/>
              </a:path>
              <a:path w="509905" h="651510">
                <a:moveTo>
                  <a:pt x="493013" y="568071"/>
                </a:moveTo>
                <a:lnTo>
                  <a:pt x="467990" y="587592"/>
                </a:lnTo>
                <a:lnTo>
                  <a:pt x="475741" y="597535"/>
                </a:lnTo>
                <a:lnTo>
                  <a:pt x="465708" y="605409"/>
                </a:lnTo>
                <a:lnTo>
                  <a:pt x="500515" y="605409"/>
                </a:lnTo>
                <a:lnTo>
                  <a:pt x="493013" y="568071"/>
                </a:lnTo>
                <a:close/>
              </a:path>
              <a:path w="509905" h="651510">
                <a:moveTo>
                  <a:pt x="9905" y="0"/>
                </a:moveTo>
                <a:lnTo>
                  <a:pt x="0" y="7747"/>
                </a:lnTo>
                <a:lnTo>
                  <a:pt x="457937" y="595435"/>
                </a:lnTo>
                <a:lnTo>
                  <a:pt x="467990" y="587592"/>
                </a:lnTo>
                <a:lnTo>
                  <a:pt x="99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633473" y="3154679"/>
            <a:ext cx="7518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latin typeface="Lucida Sans Unicode"/>
                <a:cs typeface="Lucida Sans Unicode"/>
              </a:rPr>
              <a:t>A</a:t>
            </a:r>
            <a:r>
              <a:rPr dirty="0" sz="1800" spc="-110" b="1">
                <a:latin typeface="Lucida Sans Unicode"/>
                <a:cs typeface="Lucida Sans Unicode"/>
              </a:rPr>
              <a:t> </a:t>
            </a:r>
            <a:r>
              <a:rPr dirty="0" sz="1800" spc="5" b="1">
                <a:latin typeface="Lucida Sans Unicode"/>
                <a:cs typeface="Lucida Sans Unicode"/>
              </a:rPr>
              <a:t>Tree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06848" y="3137027"/>
            <a:ext cx="54038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0" b="1">
                <a:latin typeface="Lucida Sans Unicode"/>
                <a:cs typeface="Lucida Sans Unicode"/>
              </a:rPr>
              <a:t>R</a:t>
            </a:r>
            <a:r>
              <a:rPr dirty="0" sz="1800" b="1">
                <a:latin typeface="Lucida Sans Unicode"/>
                <a:cs typeface="Lucida Sans Unicode"/>
              </a:rPr>
              <a:t>oo</a:t>
            </a:r>
            <a:r>
              <a:rPr dirty="0" sz="1800" spc="-5" b="1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30675" y="3333369"/>
            <a:ext cx="308610" cy="233679"/>
          </a:xfrm>
          <a:custGeom>
            <a:avLst/>
            <a:gdLst/>
            <a:ahLst/>
            <a:cxnLst/>
            <a:rect l="l" t="t" r="r" b="b"/>
            <a:pathLst>
              <a:path w="308610" h="233679">
                <a:moveTo>
                  <a:pt x="38100" y="157479"/>
                </a:moveTo>
                <a:lnTo>
                  <a:pt x="0" y="233679"/>
                </a:lnTo>
                <a:lnTo>
                  <a:pt x="83820" y="218439"/>
                </a:lnTo>
                <a:lnTo>
                  <a:pt x="70485" y="200659"/>
                </a:lnTo>
                <a:lnTo>
                  <a:pt x="54610" y="200659"/>
                </a:lnTo>
                <a:lnTo>
                  <a:pt x="46989" y="190500"/>
                </a:lnTo>
                <a:lnTo>
                  <a:pt x="57150" y="182879"/>
                </a:lnTo>
                <a:lnTo>
                  <a:pt x="38100" y="157479"/>
                </a:lnTo>
                <a:close/>
              </a:path>
              <a:path w="308610" h="233679">
                <a:moveTo>
                  <a:pt x="57150" y="182879"/>
                </a:moveTo>
                <a:lnTo>
                  <a:pt x="46989" y="190500"/>
                </a:lnTo>
                <a:lnTo>
                  <a:pt x="54610" y="200659"/>
                </a:lnTo>
                <a:lnTo>
                  <a:pt x="64770" y="193039"/>
                </a:lnTo>
                <a:lnTo>
                  <a:pt x="57150" y="182879"/>
                </a:lnTo>
                <a:close/>
              </a:path>
              <a:path w="308610" h="233679">
                <a:moveTo>
                  <a:pt x="64770" y="193039"/>
                </a:moveTo>
                <a:lnTo>
                  <a:pt x="54610" y="200659"/>
                </a:lnTo>
                <a:lnTo>
                  <a:pt x="70485" y="200659"/>
                </a:lnTo>
                <a:lnTo>
                  <a:pt x="64770" y="193039"/>
                </a:lnTo>
                <a:close/>
              </a:path>
              <a:path w="308610" h="233679">
                <a:moveTo>
                  <a:pt x="300989" y="0"/>
                </a:moveTo>
                <a:lnTo>
                  <a:pt x="57150" y="182879"/>
                </a:lnTo>
                <a:lnTo>
                  <a:pt x="64770" y="193039"/>
                </a:lnTo>
                <a:lnTo>
                  <a:pt x="308610" y="10159"/>
                </a:lnTo>
                <a:lnTo>
                  <a:pt x="300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981961" y="5742736"/>
            <a:ext cx="60706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0" b="1">
                <a:latin typeface="Lucida Sans Unicode"/>
                <a:cs typeface="Lucida Sans Unicode"/>
              </a:rPr>
              <a:t>L</a:t>
            </a:r>
            <a:r>
              <a:rPr dirty="0" sz="1800" spc="5" b="1">
                <a:latin typeface="Lucida Sans Unicode"/>
                <a:cs typeface="Lucida Sans Unicode"/>
              </a:rPr>
              <a:t>e</a:t>
            </a:r>
            <a:r>
              <a:rPr dirty="0" sz="1800" spc="0" b="1">
                <a:latin typeface="Lucida Sans Unicode"/>
                <a:cs typeface="Lucida Sans Unicode"/>
              </a:rPr>
              <a:t>a</a:t>
            </a:r>
            <a:r>
              <a:rPr dirty="0" sz="1800" spc="-5" b="1">
                <a:latin typeface="Lucida Sans Unicode"/>
                <a:cs typeface="Lucida Sans Unicode"/>
              </a:rPr>
              <a:t>fs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10154" y="5562600"/>
            <a:ext cx="233045" cy="233679"/>
          </a:xfrm>
          <a:custGeom>
            <a:avLst/>
            <a:gdLst/>
            <a:ahLst/>
            <a:cxnLst/>
            <a:rect l="l" t="t" r="r" b="b"/>
            <a:pathLst>
              <a:path w="233044" h="233679">
                <a:moveTo>
                  <a:pt x="174688" y="49367"/>
                </a:moveTo>
                <a:lnTo>
                  <a:pt x="0" y="224104"/>
                </a:lnTo>
                <a:lnTo>
                  <a:pt x="8889" y="233083"/>
                </a:lnTo>
                <a:lnTo>
                  <a:pt x="183679" y="58365"/>
                </a:lnTo>
                <a:lnTo>
                  <a:pt x="174688" y="49367"/>
                </a:lnTo>
                <a:close/>
              </a:path>
              <a:path w="233044" h="233679">
                <a:moveTo>
                  <a:pt x="219582" y="40411"/>
                </a:moveTo>
                <a:lnTo>
                  <a:pt x="183642" y="40411"/>
                </a:lnTo>
                <a:lnTo>
                  <a:pt x="192658" y="49390"/>
                </a:lnTo>
                <a:lnTo>
                  <a:pt x="183679" y="58365"/>
                </a:lnTo>
                <a:lnTo>
                  <a:pt x="206120" y="80822"/>
                </a:lnTo>
                <a:lnTo>
                  <a:pt x="219582" y="40411"/>
                </a:lnTo>
                <a:close/>
              </a:path>
              <a:path w="233044" h="233679">
                <a:moveTo>
                  <a:pt x="183642" y="40411"/>
                </a:moveTo>
                <a:lnTo>
                  <a:pt x="174688" y="49367"/>
                </a:lnTo>
                <a:lnTo>
                  <a:pt x="183679" y="58365"/>
                </a:lnTo>
                <a:lnTo>
                  <a:pt x="192658" y="49390"/>
                </a:lnTo>
                <a:lnTo>
                  <a:pt x="183642" y="40411"/>
                </a:lnTo>
                <a:close/>
              </a:path>
              <a:path w="233044" h="233679">
                <a:moveTo>
                  <a:pt x="233044" y="0"/>
                </a:moveTo>
                <a:lnTo>
                  <a:pt x="152272" y="26936"/>
                </a:lnTo>
                <a:lnTo>
                  <a:pt x="174688" y="49367"/>
                </a:lnTo>
                <a:lnTo>
                  <a:pt x="183642" y="40411"/>
                </a:lnTo>
                <a:lnTo>
                  <a:pt x="219582" y="40411"/>
                </a:lnTo>
                <a:lnTo>
                  <a:pt x="233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64841" y="5552821"/>
            <a:ext cx="840740" cy="320675"/>
          </a:xfrm>
          <a:custGeom>
            <a:avLst/>
            <a:gdLst/>
            <a:ahLst/>
            <a:cxnLst/>
            <a:rect l="l" t="t" r="r" b="b"/>
            <a:pathLst>
              <a:path w="840739" h="320675">
                <a:moveTo>
                  <a:pt x="766626" y="29848"/>
                </a:moveTo>
                <a:lnTo>
                  <a:pt x="0" y="308609"/>
                </a:lnTo>
                <a:lnTo>
                  <a:pt x="4317" y="320547"/>
                </a:lnTo>
                <a:lnTo>
                  <a:pt x="770954" y="41757"/>
                </a:lnTo>
                <a:lnTo>
                  <a:pt x="766626" y="29848"/>
                </a:lnTo>
                <a:close/>
              </a:path>
              <a:path w="840739" h="320675">
                <a:moveTo>
                  <a:pt x="825451" y="25526"/>
                </a:moveTo>
                <a:lnTo>
                  <a:pt x="778509" y="25526"/>
                </a:lnTo>
                <a:lnTo>
                  <a:pt x="782828" y="37439"/>
                </a:lnTo>
                <a:lnTo>
                  <a:pt x="770954" y="41757"/>
                </a:lnTo>
                <a:lnTo>
                  <a:pt x="781811" y="71627"/>
                </a:lnTo>
                <a:lnTo>
                  <a:pt x="825451" y="25526"/>
                </a:lnTo>
                <a:close/>
              </a:path>
              <a:path w="840739" h="320675">
                <a:moveTo>
                  <a:pt x="778509" y="25526"/>
                </a:moveTo>
                <a:lnTo>
                  <a:pt x="766626" y="29848"/>
                </a:lnTo>
                <a:lnTo>
                  <a:pt x="770954" y="41757"/>
                </a:lnTo>
                <a:lnTo>
                  <a:pt x="782828" y="37439"/>
                </a:lnTo>
                <a:lnTo>
                  <a:pt x="778509" y="25526"/>
                </a:lnTo>
                <a:close/>
              </a:path>
              <a:path w="840739" h="320675">
                <a:moveTo>
                  <a:pt x="755776" y="0"/>
                </a:moveTo>
                <a:lnTo>
                  <a:pt x="766626" y="29848"/>
                </a:lnTo>
                <a:lnTo>
                  <a:pt x="778509" y="25526"/>
                </a:lnTo>
                <a:lnTo>
                  <a:pt x="825451" y="25526"/>
                </a:lnTo>
                <a:lnTo>
                  <a:pt x="840358" y="9778"/>
                </a:lnTo>
                <a:lnTo>
                  <a:pt x="7557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95928" y="4431665"/>
            <a:ext cx="1443990" cy="869950"/>
          </a:xfrm>
          <a:custGeom>
            <a:avLst/>
            <a:gdLst/>
            <a:ahLst/>
            <a:cxnLst/>
            <a:rect l="l" t="t" r="r" b="b"/>
            <a:pathLst>
              <a:path w="1443989" h="869950">
                <a:moveTo>
                  <a:pt x="45720" y="797687"/>
                </a:moveTo>
                <a:lnTo>
                  <a:pt x="0" y="869569"/>
                </a:lnTo>
                <a:lnTo>
                  <a:pt x="84962" y="862965"/>
                </a:lnTo>
                <a:lnTo>
                  <a:pt x="72518" y="842264"/>
                </a:lnTo>
                <a:lnTo>
                  <a:pt x="57785" y="842264"/>
                </a:lnTo>
                <a:lnTo>
                  <a:pt x="51181" y="831469"/>
                </a:lnTo>
                <a:lnTo>
                  <a:pt x="62092" y="824921"/>
                </a:lnTo>
                <a:lnTo>
                  <a:pt x="45720" y="797687"/>
                </a:lnTo>
                <a:close/>
              </a:path>
              <a:path w="1443989" h="869950">
                <a:moveTo>
                  <a:pt x="62092" y="824921"/>
                </a:moveTo>
                <a:lnTo>
                  <a:pt x="51181" y="831469"/>
                </a:lnTo>
                <a:lnTo>
                  <a:pt x="57785" y="842264"/>
                </a:lnTo>
                <a:lnTo>
                  <a:pt x="68612" y="835767"/>
                </a:lnTo>
                <a:lnTo>
                  <a:pt x="62092" y="824921"/>
                </a:lnTo>
                <a:close/>
              </a:path>
              <a:path w="1443989" h="869950">
                <a:moveTo>
                  <a:pt x="68612" y="835767"/>
                </a:moveTo>
                <a:lnTo>
                  <a:pt x="57785" y="842264"/>
                </a:lnTo>
                <a:lnTo>
                  <a:pt x="72518" y="842264"/>
                </a:lnTo>
                <a:lnTo>
                  <a:pt x="68612" y="835767"/>
                </a:lnTo>
                <a:close/>
              </a:path>
              <a:path w="1443989" h="869950">
                <a:moveTo>
                  <a:pt x="1436877" y="0"/>
                </a:moveTo>
                <a:lnTo>
                  <a:pt x="62092" y="824921"/>
                </a:lnTo>
                <a:lnTo>
                  <a:pt x="68612" y="835767"/>
                </a:lnTo>
                <a:lnTo>
                  <a:pt x="1443482" y="10922"/>
                </a:lnTo>
                <a:lnTo>
                  <a:pt x="14368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2669666"/>
            <a:ext cx="4166235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//This is an impossible</a:t>
            </a:r>
            <a:r>
              <a:rPr dirty="0" sz="1400" spc="-21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case.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889122"/>
            <a:ext cx="4147820" cy="260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2317115" indent="64897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49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>
                <a:latin typeface="SimSun"/>
                <a:cs typeface="SimSun"/>
              </a:rPr>
              <a:t>current.left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current.right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</a:t>
            </a:r>
            <a:r>
              <a:rPr dirty="0" sz="1400" spc="-15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(val);</a:t>
            </a:r>
            <a:endParaRPr sz="1400">
              <a:latin typeface="SimSun"/>
              <a:cs typeface="SimSun"/>
            </a:endParaRPr>
          </a:p>
          <a:p>
            <a:pPr marL="661670" marR="133858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 =</a:t>
            </a:r>
            <a:r>
              <a:rPr dirty="0" sz="1400" spc="-14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current.right;  return</a:t>
            </a:r>
            <a:r>
              <a:rPr dirty="0" sz="1400" spc="-14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63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472887"/>
            <a:ext cx="663575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40218" y="2700273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09686" y="29843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457569" y="768350"/>
            <a:ext cx="133223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420992" y="1050797"/>
            <a:ext cx="140462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3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RightChild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6258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405">
                <a:latin typeface="Lucida Sans Unicode"/>
                <a:cs typeface="Lucida Sans Unicode"/>
              </a:rPr>
              <a:t> </a:t>
            </a:r>
            <a:r>
              <a:rPr dirty="0" baseline="1543" sz="2700">
                <a:latin typeface="Lucida Sans Unicode"/>
                <a:cs typeface="Lucida Sans Unicode"/>
              </a:rPr>
              <a:t>C</a:t>
            </a:r>
            <a:endParaRPr baseline="1543" sz="2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26096" y="170345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80378" y="768350"/>
            <a:ext cx="1084580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Find</a:t>
            </a:r>
            <a:r>
              <a:rPr dirty="0" spc="-114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Root</a:t>
            </a:r>
          </a:p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6258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405">
                <a:latin typeface="Lucida Sans Unicode"/>
                <a:cs typeface="Lucida Sans Unicode"/>
              </a:rPr>
              <a:t> </a:t>
            </a:r>
            <a:r>
              <a:rPr dirty="0" baseline="1543" sz="2700">
                <a:latin typeface="Lucida Sans Unicode"/>
                <a:cs typeface="Lucida Sans Unicode"/>
              </a:rPr>
              <a:t>C</a:t>
            </a:r>
            <a:endParaRPr baseline="1543" sz="2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26096" y="170345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#7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28" name="object 28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if(current.left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!= null)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6258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405">
                <a:latin typeface="Lucida Sans Unicode"/>
                <a:cs typeface="Lucida Sans Unicode"/>
              </a:rPr>
              <a:t> </a:t>
            </a:r>
            <a:r>
              <a:rPr dirty="0" baseline="1543" sz="2700">
                <a:latin typeface="Lucida Sans Unicode"/>
                <a:cs typeface="Lucida Sans Unicode"/>
              </a:rPr>
              <a:t>C</a:t>
            </a:r>
            <a:endParaRPr baseline="1543" sz="2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26096" y="170345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#7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28" name="object 28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current.left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pc="5" b="1">
                <a:solidFill>
                  <a:srgbClr val="FF0000"/>
                </a:solidFill>
                <a:latin typeface="SimSun"/>
                <a:cs typeface="SimSun"/>
              </a:rPr>
              <a:t>new </a:t>
            </a: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BTNode&lt;T&gt;(val);  </a:t>
            </a: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25194"/>
            <a:ext cx="36258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r>
              <a:rPr dirty="0" sz="1800" spc="-405">
                <a:latin typeface="Lucida Sans Unicode"/>
                <a:cs typeface="Lucida Sans Unicode"/>
              </a:rPr>
              <a:t> </a:t>
            </a:r>
            <a:r>
              <a:rPr dirty="0" baseline="1543" sz="2700">
                <a:latin typeface="Lucida Sans Unicode"/>
                <a:cs typeface="Lucida Sans Unicode"/>
              </a:rPr>
              <a:t>C</a:t>
            </a:r>
            <a:endParaRPr baseline="1543" sz="2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26096" y="170345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#7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3" name="object 33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current =</a:t>
            </a:r>
            <a:r>
              <a:rPr dirty="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current.left;</a:t>
            </a:r>
          </a:p>
          <a:p>
            <a:pPr marL="826135" marR="2425065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true;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71665" y="2026665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41516" y="231089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#7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4" name="object 34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77939" y="1409953"/>
            <a:ext cx="360045" cy="322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3086" sz="2700">
                <a:latin typeface="Lucida Sans Unicode"/>
                <a:cs typeface="Lucida Sans Unicode"/>
              </a:rPr>
              <a:t>R</a:t>
            </a:r>
            <a:r>
              <a:rPr dirty="0" baseline="-3086" sz="2700" spc="-637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23938" y="1694560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6580378" y="768350"/>
            <a:ext cx="1084580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Find</a:t>
            </a:r>
            <a:r>
              <a:rPr dirty="0" spc="-114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Root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79918" y="2026920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9642" y="23112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352413" y="768350"/>
            <a:ext cx="1734820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Find</a:t>
            </a:r>
            <a:r>
              <a:rPr dirty="0" spc="-9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RightChild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79918" y="2026920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9642" y="23112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#8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4" name="object 34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LeftChild:</a:t>
            </a:r>
          </a:p>
          <a:p>
            <a:pPr marL="1475105" marR="114935">
              <a:lnSpc>
                <a:spcPct val="94000"/>
              </a:lnSpc>
              <a:spcBef>
                <a:spcPts val="45"/>
              </a:spcBef>
            </a:pP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if(current.left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!= null)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pc="-18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false;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79918" y="2026920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9642" y="23112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458203" y="768350"/>
            <a:ext cx="1331595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#8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4" name="object 34"/>
          <p:cNvSpPr txBox="1"/>
          <p:nvPr/>
        </p:nvSpPr>
        <p:spPr>
          <a:xfrm>
            <a:off x="6485635" y="1050797"/>
            <a:ext cx="12782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0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LeftChild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819759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83105"/>
            <a:ext cx="3420110" cy="3118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71295">
              <a:lnSpc>
                <a:spcPct val="100000"/>
              </a:lnSpc>
            </a:pPr>
            <a:r>
              <a:rPr dirty="0" sz="2400">
                <a:latin typeface="Lucida Sans Unicode"/>
                <a:cs typeface="Lucida Sans Unicode"/>
              </a:rPr>
              <a:t>A</a:t>
            </a:r>
            <a:r>
              <a:rPr dirty="0" sz="2400" spc="-10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List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268605" algn="l"/>
              </a:tabLst>
            </a:pPr>
            <a:r>
              <a:rPr dirty="0" sz="16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6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Lucida Sans Unicode"/>
                <a:cs typeface="Lucida Sans Unicode"/>
              </a:rPr>
              <a:t>Unique </a:t>
            </a:r>
            <a:r>
              <a:rPr dirty="0" sz="2400" spc="-5" u="heavy">
                <a:latin typeface="Lucida Sans Unicode"/>
                <a:cs typeface="Lucida Sans Unicode"/>
              </a:rPr>
              <a:t>first</a:t>
            </a:r>
            <a:r>
              <a:rPr dirty="0" sz="2400" spc="-65" u="heavy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element.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68605" algn="l"/>
              </a:tabLst>
            </a:pPr>
            <a:r>
              <a:rPr dirty="0" sz="16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6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Lucida Sans Unicode"/>
                <a:cs typeface="Lucida Sans Unicode"/>
              </a:rPr>
              <a:t>Unique </a:t>
            </a:r>
            <a:r>
              <a:rPr dirty="0" sz="2400" spc="-5" u="heavy">
                <a:latin typeface="Lucida Sans Unicode"/>
                <a:cs typeface="Lucida Sans Unicode"/>
              </a:rPr>
              <a:t>last</a:t>
            </a:r>
            <a:r>
              <a:rPr dirty="0" sz="2400" spc="-85" u="heavy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element.</a:t>
            </a:r>
            <a:endParaRPr sz="2400">
              <a:latin typeface="Lucida Sans Unicode"/>
              <a:cs typeface="Lucida Sans Unicode"/>
            </a:endParaRPr>
          </a:p>
          <a:p>
            <a:pPr marL="268605" marR="5080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dirty="0" sz="16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6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Lucida Sans Unicode"/>
                <a:cs typeface="Lucida Sans Unicode"/>
              </a:rPr>
              <a:t>Each</a:t>
            </a:r>
            <a:r>
              <a:rPr dirty="0" sz="2400" spc="-45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element, </a:t>
            </a:r>
            <a:r>
              <a:rPr dirty="0" sz="2400" spc="-5">
                <a:latin typeface="Lucida Sans Unicode"/>
                <a:cs typeface="Lucida Sans Unicode"/>
              </a:rPr>
              <a:t>other  </a:t>
            </a:r>
            <a:r>
              <a:rPr dirty="0" sz="2400">
                <a:latin typeface="Lucida Sans Unicode"/>
                <a:cs typeface="Lucida Sans Unicode"/>
              </a:rPr>
              <a:t>than the </a:t>
            </a:r>
            <a:r>
              <a:rPr dirty="0" sz="2400" spc="-5">
                <a:latin typeface="Lucida Sans Unicode"/>
                <a:cs typeface="Lucida Sans Unicode"/>
              </a:rPr>
              <a:t>first and</a:t>
            </a:r>
            <a:r>
              <a:rPr dirty="0" sz="2400" spc="-8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the  </a:t>
            </a:r>
            <a:r>
              <a:rPr dirty="0" sz="2400" spc="-5">
                <a:latin typeface="Lucida Sans Unicode"/>
                <a:cs typeface="Lucida Sans Unicode"/>
              </a:rPr>
              <a:t>last, has </a:t>
            </a:r>
            <a:r>
              <a:rPr dirty="0" sz="2400">
                <a:latin typeface="Lucida Sans Unicode"/>
                <a:cs typeface="Lucida Sans Unicode"/>
              </a:rPr>
              <a:t>a unique  </a:t>
            </a:r>
            <a:r>
              <a:rPr dirty="0" sz="2400" spc="-5">
                <a:latin typeface="Lucida Sans Unicode"/>
                <a:cs typeface="Lucida Sans Unicode"/>
              </a:rPr>
              <a:t>predecessor and </a:t>
            </a:r>
            <a:r>
              <a:rPr dirty="0" sz="2400">
                <a:latin typeface="Lucida Sans Unicode"/>
                <a:cs typeface="Lucida Sans Unicode"/>
              </a:rPr>
              <a:t>a  unique</a:t>
            </a:r>
            <a:r>
              <a:rPr dirty="0" sz="2400" spc="-9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successor.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4837557" y="1483105"/>
            <a:ext cx="3693160" cy="431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72720">
              <a:lnSpc>
                <a:spcPct val="100000"/>
              </a:lnSpc>
            </a:pPr>
            <a:r>
              <a:rPr dirty="0" sz="2400">
                <a:latin typeface="Lucida Sans Unicode"/>
                <a:cs typeface="Lucida Sans Unicode"/>
              </a:rPr>
              <a:t>A</a:t>
            </a:r>
            <a:r>
              <a:rPr dirty="0" sz="2400" spc="-90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Tree</a:t>
            </a:r>
            <a:endParaRPr sz="2400">
              <a:latin typeface="Lucida Sans Unicode"/>
              <a:cs typeface="Lucida Sans Unicode"/>
            </a:endParaRPr>
          </a:p>
          <a:p>
            <a:pPr marL="268605" marR="849630" indent="-256540">
              <a:lnSpc>
                <a:spcPct val="100000"/>
              </a:lnSpc>
              <a:spcBef>
                <a:spcPts val="405"/>
              </a:spcBef>
              <a:tabLst>
                <a:tab pos="268605" algn="l"/>
              </a:tabLst>
            </a:pPr>
            <a:r>
              <a:rPr dirty="0" sz="16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6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400">
                <a:latin typeface="Lucida Sans Unicode"/>
                <a:cs typeface="Lucida Sans Unicode"/>
              </a:rPr>
              <a:t>Unique</a:t>
            </a:r>
            <a:r>
              <a:rPr dirty="0" sz="2400" spc="-6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first</a:t>
            </a:r>
            <a:r>
              <a:rPr dirty="0" sz="2400" spc="-4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node  </a:t>
            </a:r>
            <a:r>
              <a:rPr dirty="0" sz="2400" spc="-10">
                <a:latin typeface="Lucida Sans Unicode"/>
                <a:cs typeface="Lucida Sans Unicode"/>
              </a:rPr>
              <a:t>called</a:t>
            </a:r>
            <a:r>
              <a:rPr dirty="0" sz="2400" spc="-60">
                <a:latin typeface="Lucida Sans Unicode"/>
                <a:cs typeface="Lucida Sans Unicode"/>
              </a:rPr>
              <a:t> </a:t>
            </a:r>
            <a:r>
              <a:rPr dirty="0" sz="2400" u="heavy">
                <a:latin typeface="Lucida Sans Unicode"/>
                <a:cs typeface="Lucida Sans Unicode"/>
              </a:rPr>
              <a:t>root</a:t>
            </a:r>
            <a:r>
              <a:rPr dirty="0" sz="240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268605" marR="302895" indent="-25654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dirty="0" sz="16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6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Lucida Sans Unicode"/>
                <a:cs typeface="Lucida Sans Unicode"/>
              </a:rPr>
              <a:t>Each</a:t>
            </a:r>
            <a:r>
              <a:rPr dirty="0" sz="2400" spc="-6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node</a:t>
            </a:r>
            <a:r>
              <a:rPr dirty="0" sz="2400" spc="-60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has  </a:t>
            </a:r>
            <a:r>
              <a:rPr dirty="0" sz="2400" spc="-5">
                <a:latin typeface="Lucida Sans Unicode"/>
                <a:cs typeface="Lucida Sans Unicode"/>
              </a:rPr>
              <a:t>successors, </a:t>
            </a:r>
            <a:r>
              <a:rPr dirty="0" sz="2400" spc="-10">
                <a:latin typeface="Lucida Sans Unicode"/>
                <a:cs typeface="Lucida Sans Unicode"/>
              </a:rPr>
              <a:t>called </a:t>
            </a:r>
            <a:r>
              <a:rPr dirty="0" sz="2400" spc="-5">
                <a:latin typeface="Lucida Sans Unicode"/>
                <a:cs typeface="Lucida Sans Unicode"/>
              </a:rPr>
              <a:t>its  </a:t>
            </a:r>
            <a:r>
              <a:rPr dirty="0" sz="2400" spc="-5" u="heavy">
                <a:latin typeface="Lucida Sans Unicode"/>
                <a:cs typeface="Lucida Sans Unicode"/>
              </a:rPr>
              <a:t>children</a:t>
            </a:r>
            <a:r>
              <a:rPr dirty="0" sz="2400" spc="-5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algn="just" marL="268605" marR="565785" indent="-256540">
              <a:lnSpc>
                <a:spcPct val="100000"/>
              </a:lnSpc>
              <a:spcBef>
                <a:spcPts val="395"/>
              </a:spcBef>
            </a:pPr>
            <a:r>
              <a:rPr dirty="0" sz="16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600" spc="15">
                <a:solidFill>
                  <a:srgbClr val="2CA1BE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Each </a:t>
            </a:r>
            <a:r>
              <a:rPr dirty="0" sz="2400">
                <a:latin typeface="Lucida Sans Unicode"/>
                <a:cs typeface="Lucida Sans Unicode"/>
              </a:rPr>
              <a:t>node has one  </a:t>
            </a:r>
            <a:r>
              <a:rPr dirty="0" sz="2400" spc="-5">
                <a:latin typeface="Lucida Sans Unicode"/>
                <a:cs typeface="Lucida Sans Unicode"/>
              </a:rPr>
              <a:t>predecessor, </a:t>
            </a:r>
            <a:r>
              <a:rPr dirty="0" sz="2400" spc="-10">
                <a:latin typeface="Lucida Sans Unicode"/>
                <a:cs typeface="Lucida Sans Unicode"/>
              </a:rPr>
              <a:t>called  </a:t>
            </a:r>
            <a:r>
              <a:rPr dirty="0" sz="2400" spc="-5" u="heavy">
                <a:latin typeface="Lucida Sans Unicode"/>
                <a:cs typeface="Lucida Sans Unicode"/>
              </a:rPr>
              <a:t>parent</a:t>
            </a:r>
            <a:r>
              <a:rPr dirty="0" sz="2400" spc="-5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268605" algn="l"/>
              </a:tabLst>
            </a:pPr>
            <a:r>
              <a:rPr dirty="0" sz="16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6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400" spc="-5" u="heavy">
                <a:latin typeface="Lucida Sans Unicode"/>
                <a:cs typeface="Lucida Sans Unicode"/>
              </a:rPr>
              <a:t>Leafs </a:t>
            </a:r>
            <a:r>
              <a:rPr dirty="0" sz="2400" spc="-5">
                <a:latin typeface="Lucida Sans Unicode"/>
                <a:cs typeface="Lucida Sans Unicode"/>
              </a:rPr>
              <a:t>have no</a:t>
            </a:r>
            <a:r>
              <a:rPr dirty="0" sz="2400" spc="-65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children.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268605" algn="l"/>
              </a:tabLst>
            </a:pPr>
            <a:r>
              <a:rPr dirty="0" sz="1600" spc="15">
                <a:solidFill>
                  <a:srgbClr val="2CA1BE"/>
                </a:solidFill>
                <a:latin typeface="Wingdings 3"/>
                <a:cs typeface="Wingdings 3"/>
              </a:rPr>
              <a:t></a:t>
            </a:r>
            <a:r>
              <a:rPr dirty="0" sz="1600" spc="15">
                <a:solidFill>
                  <a:srgbClr val="2CA1BE"/>
                </a:solidFill>
                <a:latin typeface="Times New Roman"/>
                <a:cs typeface="Times New Roman"/>
              </a:rPr>
              <a:t>	</a:t>
            </a:r>
            <a:r>
              <a:rPr dirty="0" sz="2400" spc="-5" u="heavy">
                <a:latin typeface="Lucida Sans Unicode"/>
                <a:cs typeface="Lucida Sans Unicode"/>
              </a:rPr>
              <a:t>Root </a:t>
            </a:r>
            <a:r>
              <a:rPr dirty="0" sz="2400" spc="-5">
                <a:latin typeface="Lucida Sans Unicode"/>
                <a:cs typeface="Lucida Sans Unicode"/>
              </a:rPr>
              <a:t>has </a:t>
            </a:r>
            <a:r>
              <a:rPr dirty="0" sz="2400">
                <a:latin typeface="Lucida Sans Unicode"/>
                <a:cs typeface="Lucida Sans Unicode"/>
              </a:rPr>
              <a:t>no</a:t>
            </a:r>
            <a:r>
              <a:rPr dirty="0" sz="2400" spc="-8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parent.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79918" y="2026920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9642" y="23112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457569" y="768350"/>
            <a:ext cx="133223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#9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4" name="object 34"/>
          <p:cNvSpPr txBox="1"/>
          <p:nvPr/>
        </p:nvSpPr>
        <p:spPr>
          <a:xfrm>
            <a:off x="6420992" y="1050797"/>
            <a:ext cx="140462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3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RightChild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RightChild:</a:t>
            </a:r>
          </a:p>
          <a:p>
            <a:pPr marL="1475105" marR="25400">
              <a:lnSpc>
                <a:spcPts val="1570"/>
              </a:lnSpc>
            </a:pPr>
            <a:r>
              <a:rPr dirty="0" spc="-10" b="1">
                <a:solidFill>
                  <a:srgbClr val="FF0000"/>
                </a:solidFill>
                <a:latin typeface="SimSun"/>
                <a:cs typeface="SimSun"/>
              </a:rPr>
              <a:t>if(current.right </a:t>
            </a:r>
            <a:r>
              <a:rPr dirty="0" b="1">
                <a:solidFill>
                  <a:srgbClr val="FF0000"/>
                </a:solidFill>
                <a:latin typeface="SimSun"/>
                <a:cs typeface="SimSun"/>
              </a:rPr>
              <a:t>!= null)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pc="-17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pc="-5" b="1">
                <a:solidFill>
                  <a:srgbClr val="FF0000"/>
                </a:solidFill>
                <a:latin typeface="SimSun"/>
                <a:cs typeface="SimSun"/>
              </a:rPr>
              <a:t>false;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79918" y="2026920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9642" y="23112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457569" y="768350"/>
            <a:ext cx="133223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5"/>
              <a:t> </a:t>
            </a:r>
            <a:r>
              <a:rPr dirty="0" spc="10"/>
              <a:t>#9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4" name="object 34"/>
          <p:cNvSpPr txBox="1"/>
          <p:nvPr/>
        </p:nvSpPr>
        <p:spPr>
          <a:xfrm>
            <a:off x="6420992" y="1050797"/>
            <a:ext cx="140462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3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RightChild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>
                <a:solidFill>
                  <a:srgbClr val="000000"/>
                </a:solidFill>
              </a:rPr>
              <a:t>Parent:	</a:t>
            </a:r>
            <a:r>
              <a:rPr dirty="0"/>
              <a:t>//This is an</a:t>
            </a:r>
            <a:r>
              <a:rPr dirty="0" spc="-145"/>
              <a:t> </a:t>
            </a:r>
            <a:r>
              <a:rPr dirty="0"/>
              <a:t>impossible</a:t>
            </a:r>
            <a:r>
              <a:rPr dirty="0" spc="-70"/>
              <a:t> </a:t>
            </a:r>
            <a:r>
              <a:rPr dirty="0"/>
              <a:t>case. </a:t>
            </a:r>
            <a:r>
              <a:rPr dirty="0"/>
              <a:t>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80"/>
              </a:lnSpc>
            </a:pP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LeftChild:</a:t>
            </a:r>
          </a:p>
          <a:p>
            <a:pPr marL="1475105" marR="113030">
              <a:lnSpc>
                <a:spcPct val="94000"/>
              </a:lnSpc>
              <a:spcBef>
                <a:spcPts val="4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(current.left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pc="5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current.left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BTNode&lt;T&gt;(val);  current =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current.left;</a:t>
            </a:r>
          </a:p>
          <a:p>
            <a:pPr marL="826135" marR="2423160" indent="648970">
              <a:lnSpc>
                <a:spcPts val="1580"/>
              </a:lnSpc>
              <a:spcBef>
                <a:spcPts val="25"/>
              </a:spcBef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 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>
                <a:solidFill>
                  <a:srgbClr val="000000"/>
                </a:solidFill>
              </a:rPr>
              <a:t>RightChild:</a:t>
            </a:r>
          </a:p>
          <a:p>
            <a:pPr marL="1475105" marR="22860">
              <a:lnSpc>
                <a:spcPts val="157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pc="-5">
                <a:solidFill>
                  <a:srgbClr val="000000"/>
                </a:solidFill>
              </a:rPr>
              <a:t>(current.right </a:t>
            </a:r>
            <a:r>
              <a:rPr dirty="0">
                <a:solidFill>
                  <a:srgbClr val="000000"/>
                </a:solidFill>
              </a:rPr>
              <a:t>!=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>
                <a:solidFill>
                  <a:srgbClr val="000000"/>
                </a:solidFill>
              </a:rPr>
              <a:t>)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  </a:t>
            </a:r>
            <a:r>
              <a:rPr dirty="0" spc="-5">
                <a:solidFill>
                  <a:srgbClr val="000000"/>
                </a:solidFill>
              </a:rPr>
              <a:t>current.right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>
                <a:solidFill>
                  <a:srgbClr val="000000"/>
                </a:solidFill>
              </a:rPr>
              <a:t>BTNode&lt;T&gt;</a:t>
            </a:r>
            <a:r>
              <a:rPr dirty="0" spc="-150">
                <a:solidFill>
                  <a:srgbClr val="000000"/>
                </a:solidFill>
              </a:rPr>
              <a:t> </a:t>
            </a:r>
            <a:r>
              <a:rPr dirty="0" spc="5">
                <a:solidFill>
                  <a:srgbClr val="000000"/>
                </a:solidFill>
              </a:rPr>
              <a:t>(val);</a:t>
            </a:r>
          </a:p>
          <a:p>
            <a:pPr marL="1475105" marR="1356360">
              <a:lnSpc>
                <a:spcPts val="1570"/>
              </a:lnSpc>
              <a:spcBef>
                <a:spcPts val="10"/>
              </a:spcBef>
            </a:pPr>
            <a:r>
              <a:rPr dirty="0">
                <a:solidFill>
                  <a:srgbClr val="000000"/>
                </a:solidFill>
              </a:rPr>
              <a:t>current =</a:t>
            </a:r>
            <a:r>
              <a:rPr dirty="0" spc="-10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current.right;  </a:t>
            </a: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pc="5">
                <a:solidFill>
                  <a:srgbClr val="000000"/>
                </a:solidFill>
              </a:rPr>
              <a:t>;</a:t>
            </a:r>
          </a:p>
          <a:p>
            <a:pPr marL="826135">
              <a:lnSpc>
                <a:spcPts val="1495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pc="-5">
                <a:solidFill>
                  <a:srgbClr val="000000"/>
                </a:solidFill>
              </a:rPr>
              <a:t>:</a:t>
            </a:r>
          </a:p>
          <a:p>
            <a:pPr marL="1475105">
              <a:lnSpc>
                <a:spcPts val="1580"/>
              </a:lnSpc>
            </a:pPr>
            <a:r>
              <a:rPr dirty="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marL="560705">
              <a:lnSpc>
                <a:spcPts val="1570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2700">
              <a:lnSpc>
                <a:spcPts val="1625"/>
              </a:lnSpc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79918" y="2026920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9642" y="23112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385052" y="768350"/>
            <a:ext cx="147955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10"/>
              <a:t>#10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4" name="object 34"/>
          <p:cNvSpPr txBox="1"/>
          <p:nvPr/>
        </p:nvSpPr>
        <p:spPr>
          <a:xfrm>
            <a:off x="6599935" y="1050797"/>
            <a:ext cx="10496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Parent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4695825" cy="1200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76454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insert(Relative </a:t>
            </a:r>
            <a:r>
              <a:rPr dirty="0" sz="1400" spc="5">
                <a:latin typeface="SimSun"/>
                <a:cs typeface="SimSun"/>
              </a:rPr>
              <a:t>rel, </a:t>
            </a:r>
            <a:r>
              <a:rPr dirty="0" sz="1400">
                <a:latin typeface="SimSun"/>
                <a:cs typeface="SimSun"/>
              </a:rPr>
              <a:t>T </a:t>
            </a:r>
            <a:r>
              <a:rPr dirty="0" sz="1400" spc="5">
                <a:latin typeface="SimSun"/>
                <a:cs typeface="SimSun"/>
              </a:rPr>
              <a:t>val)</a:t>
            </a:r>
            <a:r>
              <a:rPr dirty="0" sz="1400" spc="-2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</a:t>
            </a:r>
            <a:r>
              <a:rPr dirty="0" sz="1400" spc="-5">
                <a:latin typeface="SimSun"/>
                <a:cs typeface="SimSun"/>
              </a:rPr>
              <a:t>(rel)</a:t>
            </a:r>
            <a:r>
              <a:rPr dirty="0" sz="1400" spc="-12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(!empty())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475105" marR="5080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root 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</a:t>
            </a:r>
            <a:r>
              <a:rPr dirty="0" sz="1400" spc="-17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BTNode&lt;T&gt;(val);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669666"/>
            <a:ext cx="4983480" cy="321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475105" marR="5080" indent="-649605">
              <a:lnSpc>
                <a:spcPts val="1580"/>
              </a:lnSpc>
              <a:spcBef>
                <a:spcPts val="135"/>
              </a:spcBef>
              <a:tabLst>
                <a:tab pos="2390140" algn="l"/>
              </a:tabLst>
            </a:pP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z="1400" spc="-4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Parent:	//This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is an</a:t>
            </a:r>
            <a:r>
              <a:rPr dirty="0" sz="1400" spc="-17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impossible</a:t>
            </a:r>
            <a:r>
              <a:rPr dirty="0" sz="1400" spc="-7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case.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400" spc="-12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false;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1475105" marR="116205">
              <a:lnSpc>
                <a:spcPct val="940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current.left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BTNode&lt;T&gt;(val);  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826135" marR="2426970" indent="648970">
              <a:lnSpc>
                <a:spcPts val="1580"/>
              </a:lnSpc>
              <a:spcBef>
                <a:spcPts val="2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1475105" marR="26034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!=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</a:t>
            </a:r>
            <a:r>
              <a:rPr dirty="0" sz="1400" spc="-5">
                <a:latin typeface="SimSun"/>
                <a:cs typeface="SimSun"/>
              </a:rPr>
              <a:t>current.right </a:t>
            </a:r>
            <a:r>
              <a:rPr dirty="0" sz="1400">
                <a:latin typeface="SimSun"/>
                <a:cs typeface="SimSun"/>
              </a:rPr>
              <a:t>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new </a:t>
            </a:r>
            <a:r>
              <a:rPr dirty="0" sz="1400">
                <a:latin typeface="SimSun"/>
                <a:cs typeface="SimSun"/>
              </a:rPr>
              <a:t>BTNode&lt;T&gt;</a:t>
            </a:r>
            <a:r>
              <a:rPr dirty="0" sz="1400" spc="-15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(val);</a:t>
            </a:r>
            <a:endParaRPr sz="1400">
              <a:latin typeface="SimSun"/>
              <a:cs typeface="SimSun"/>
            </a:endParaRPr>
          </a:p>
          <a:p>
            <a:pPr marL="1475105" marR="1359535">
              <a:lnSpc>
                <a:spcPts val="1570"/>
              </a:lnSpc>
              <a:spcBef>
                <a:spcPts val="10"/>
              </a:spcBef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0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26135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147510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5607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77939" y="1425194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3183" y="1709801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79918" y="2026920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9642" y="2311273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19888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29908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276855"/>
            <a:ext cx="201168" cy="173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2903220"/>
            <a:ext cx="210311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37388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0"/>
                </a:lnTo>
                <a:lnTo>
                  <a:pt x="346075" y="240791"/>
                </a:lnTo>
                <a:lnTo>
                  <a:pt x="329058" y="210057"/>
                </a:lnTo>
                <a:lnTo>
                  <a:pt x="290068" y="210057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7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7"/>
                </a:lnTo>
                <a:lnTo>
                  <a:pt x="329058" y="210057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575303"/>
            <a:ext cx="205740" cy="169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003169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199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2849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199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3595242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575303"/>
            <a:ext cx="210311" cy="169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001645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5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261467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2924936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2903220"/>
            <a:ext cx="205740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374138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6385052" y="768350"/>
            <a:ext cx="1479550" cy="2743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10"/>
              <a:t>#10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4" name="object 34"/>
          <p:cNvSpPr txBox="1"/>
          <p:nvPr/>
        </p:nvSpPr>
        <p:spPr>
          <a:xfrm>
            <a:off x="6599935" y="1050797"/>
            <a:ext cx="1049655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 b="1">
                <a:latin typeface="Lucida Sans Unicode"/>
                <a:cs typeface="Lucida Sans Unicode"/>
              </a:rPr>
              <a:t>rel </a:t>
            </a:r>
            <a:r>
              <a:rPr dirty="0" sz="1400" b="1">
                <a:latin typeface="Lucida Sans Unicode"/>
                <a:cs typeface="Lucida Sans Unicode"/>
              </a:rPr>
              <a:t>=</a:t>
            </a:r>
            <a:r>
              <a:rPr dirty="0" sz="1400" spc="-145" b="1">
                <a:latin typeface="Lucida Sans Unicode"/>
                <a:cs typeface="Lucida Sans Unicode"/>
              </a:rPr>
              <a:t> </a:t>
            </a:r>
            <a:r>
              <a:rPr dirty="0" sz="1400" b="1">
                <a:latin typeface="Lucida Sans Unicode"/>
                <a:cs typeface="Lucida Sans Unicode"/>
              </a:rPr>
              <a:t>Parent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18197" y="1813559"/>
            <a:ext cx="330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34225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#1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if(current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</a:t>
            </a:r>
            <a:r>
              <a:rPr dirty="0" sz="16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18197" y="1813559"/>
            <a:ext cx="330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34225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#1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root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600" spc="-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161620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34225" y="161620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575935" marR="5080" indent="-460375">
              <a:lnSpc>
                <a:spcPct val="126800"/>
              </a:lnSpc>
            </a:pPr>
            <a:r>
              <a:rPr dirty="0"/>
              <a:t>Example</a:t>
            </a:r>
            <a:r>
              <a:rPr dirty="0" spc="-114"/>
              <a:t> </a:t>
            </a:r>
            <a:r>
              <a:rPr dirty="0" spc="5"/>
              <a:t>#1  </a:t>
            </a:r>
            <a:r>
              <a:rPr dirty="0" spc="5" b="0">
                <a:solidFill>
                  <a:srgbClr val="000000"/>
                </a:solidFill>
                <a:latin typeface="Lucida Sans Unicode"/>
                <a:cs typeface="Lucida Sans Unicode"/>
              </a:rPr>
              <a:t>RC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1" name="object 31"/>
          <p:cNvSpPr txBox="1"/>
          <p:nvPr/>
        </p:nvSpPr>
        <p:spPr>
          <a:xfrm>
            <a:off x="6863333" y="1920240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161620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34225" y="161620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575935" marR="5080" indent="-460375">
              <a:lnSpc>
                <a:spcPct val="126800"/>
              </a:lnSpc>
            </a:pPr>
            <a:r>
              <a:rPr dirty="0"/>
              <a:t>Example</a:t>
            </a:r>
            <a:r>
              <a:rPr dirty="0" spc="-114"/>
              <a:t> </a:t>
            </a:r>
            <a:r>
              <a:rPr dirty="0" spc="5"/>
              <a:t>#1  </a:t>
            </a:r>
            <a:r>
              <a:rPr dirty="0" spc="5" b="0">
                <a:solidFill>
                  <a:srgbClr val="000000"/>
                </a:solidFill>
                <a:latin typeface="Lucida Sans Unicode"/>
                <a:cs typeface="Lucida Sans Unicode"/>
              </a:rPr>
              <a:t>RC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863333" y="1920240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44234" y="2492882"/>
            <a:ext cx="1800225" cy="1656714"/>
          </a:xfrm>
          <a:custGeom>
            <a:avLst/>
            <a:gdLst/>
            <a:ahLst/>
            <a:cxnLst/>
            <a:rect l="l" t="t" r="r" b="b"/>
            <a:pathLst>
              <a:path w="1800225" h="1656714">
                <a:moveTo>
                  <a:pt x="0" y="0"/>
                </a:moveTo>
                <a:lnTo>
                  <a:pt x="1800224" y="1656206"/>
                </a:lnTo>
              </a:path>
            </a:pathLst>
          </a:custGeom>
          <a:ln w="476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60260" y="2492882"/>
            <a:ext cx="1008380" cy="1800225"/>
          </a:xfrm>
          <a:custGeom>
            <a:avLst/>
            <a:gdLst/>
            <a:ahLst/>
            <a:cxnLst/>
            <a:rect l="l" t="t" r="r" b="b"/>
            <a:pathLst>
              <a:path w="1008379" h="1800225">
                <a:moveTo>
                  <a:pt x="1008126" y="0"/>
                </a:moveTo>
                <a:lnTo>
                  <a:pt x="0" y="1800224"/>
                </a:lnTo>
              </a:path>
            </a:pathLst>
          </a:custGeom>
          <a:ln w="476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161620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34225" y="161620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575935" marR="5080" indent="-460375">
              <a:lnSpc>
                <a:spcPct val="126800"/>
              </a:lnSpc>
            </a:pPr>
            <a:r>
              <a:rPr dirty="0"/>
              <a:t>Example</a:t>
            </a:r>
            <a:r>
              <a:rPr dirty="0" spc="-114"/>
              <a:t> </a:t>
            </a:r>
            <a:r>
              <a:rPr dirty="0" spc="5"/>
              <a:t>#1  </a:t>
            </a:r>
            <a:r>
              <a:rPr dirty="0" spc="5" b="0">
                <a:solidFill>
                  <a:srgbClr val="000000"/>
                </a:solidFill>
                <a:latin typeface="Lucida Sans Unicode"/>
                <a:cs typeface="Lucida Sans Unicode"/>
              </a:rPr>
              <a:t>RC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6863333" y="1920240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721004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7463" y="1478534"/>
            <a:ext cx="7813040" cy="3075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u="heavy">
                <a:latin typeface="Lucida Sans Unicode"/>
                <a:cs typeface="Lucida Sans Unicode"/>
              </a:rPr>
              <a:t>Simple </a:t>
            </a:r>
            <a:r>
              <a:rPr dirty="0" sz="2700" spc="-5" u="heavy">
                <a:latin typeface="Lucida Sans Unicode"/>
                <a:cs typeface="Lucida Sans Unicode"/>
              </a:rPr>
              <a:t>path</a:t>
            </a:r>
            <a:r>
              <a:rPr dirty="0" sz="2700" spc="-5">
                <a:latin typeface="Lucida Sans Unicode"/>
                <a:cs typeface="Lucida Sans Unicode"/>
              </a:rPr>
              <a:t>: </a:t>
            </a:r>
            <a:r>
              <a:rPr dirty="0" sz="2700">
                <a:latin typeface="Lucida Sans Unicode"/>
                <a:cs typeface="Lucida Sans Unicode"/>
              </a:rPr>
              <a:t>a sequence </a:t>
            </a:r>
            <a:r>
              <a:rPr dirty="0" sz="2700" spc="-5">
                <a:latin typeface="Lucida Sans Unicode"/>
                <a:cs typeface="Lucida Sans Unicode"/>
              </a:rPr>
              <a:t>of distinct </a:t>
            </a:r>
            <a:r>
              <a:rPr dirty="0" sz="2700">
                <a:latin typeface="Lucida Sans Unicode"/>
                <a:cs typeface="Lucida Sans Unicode"/>
              </a:rPr>
              <a:t>nodes</a:t>
            </a:r>
            <a:r>
              <a:rPr dirty="0" sz="2700" spc="-17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in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700" spc="-5">
                <a:latin typeface="Lucida Sans Unicode"/>
                <a:cs typeface="Lucida Sans Unicode"/>
              </a:rPr>
              <a:t>the</a:t>
            </a:r>
            <a:r>
              <a:rPr dirty="0" sz="2700" spc="-10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tree.</a:t>
            </a:r>
            <a:endParaRPr sz="2700">
              <a:latin typeface="Lucida Sans Unicode"/>
              <a:cs typeface="Lucida Sans Unicode"/>
            </a:endParaRPr>
          </a:p>
          <a:p>
            <a:pPr marL="12700" marR="5080">
              <a:lnSpc>
                <a:spcPct val="112200"/>
              </a:lnSpc>
            </a:pPr>
            <a:r>
              <a:rPr dirty="0" sz="2700" spc="-5" u="heavy">
                <a:latin typeface="Lucida Sans Unicode"/>
                <a:cs typeface="Lucida Sans Unicode"/>
              </a:rPr>
              <a:t>Path length</a:t>
            </a:r>
            <a:r>
              <a:rPr dirty="0" sz="2700" spc="-5">
                <a:latin typeface="Lucida Sans Unicode"/>
                <a:cs typeface="Lucida Sans Unicode"/>
              </a:rPr>
              <a:t>: </a:t>
            </a:r>
            <a:r>
              <a:rPr dirty="0" sz="2700">
                <a:latin typeface="Lucida Sans Unicode"/>
                <a:cs typeface="Lucida Sans Unicode"/>
              </a:rPr>
              <a:t>number </a:t>
            </a:r>
            <a:r>
              <a:rPr dirty="0" sz="2700" spc="-5">
                <a:latin typeface="Lucida Sans Unicode"/>
                <a:cs typeface="Lucida Sans Unicode"/>
              </a:rPr>
              <a:t>of </a:t>
            </a:r>
            <a:r>
              <a:rPr dirty="0" sz="2700">
                <a:latin typeface="Lucida Sans Unicode"/>
                <a:cs typeface="Lucida Sans Unicode"/>
              </a:rPr>
              <a:t>nodes </a:t>
            </a:r>
            <a:r>
              <a:rPr dirty="0" sz="2700" spc="-5">
                <a:latin typeface="Lucida Sans Unicode"/>
                <a:cs typeface="Lucida Sans Unicode"/>
              </a:rPr>
              <a:t>in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path.  </a:t>
            </a:r>
            <a:r>
              <a:rPr dirty="0" sz="2700" spc="-5" u="heavy">
                <a:latin typeface="Lucida Sans Unicode"/>
                <a:cs typeface="Lucida Sans Unicode"/>
              </a:rPr>
              <a:t>Siblings</a:t>
            </a:r>
            <a:r>
              <a:rPr dirty="0" sz="2700" spc="-5">
                <a:latin typeface="Lucida Sans Unicode"/>
                <a:cs typeface="Lucida Sans Unicode"/>
              </a:rPr>
              <a:t>: </a:t>
            </a:r>
            <a:r>
              <a:rPr dirty="0" sz="2700">
                <a:latin typeface="Lucida Sans Unicode"/>
                <a:cs typeface="Lucida Sans Unicode"/>
              </a:rPr>
              <a:t>two nodes </a:t>
            </a:r>
            <a:r>
              <a:rPr dirty="0" sz="2700" spc="-5">
                <a:latin typeface="Lucida Sans Unicode"/>
                <a:cs typeface="Lucida Sans Unicode"/>
              </a:rPr>
              <a:t>that </a:t>
            </a:r>
            <a:r>
              <a:rPr dirty="0" sz="2700">
                <a:latin typeface="Lucida Sans Unicode"/>
                <a:cs typeface="Lucida Sans Unicode"/>
              </a:rPr>
              <a:t>have </a:t>
            </a:r>
            <a:r>
              <a:rPr dirty="0" sz="2700" spc="-5">
                <a:latin typeface="Lucida Sans Unicode"/>
                <a:cs typeface="Lucida Sans Unicode"/>
              </a:rPr>
              <a:t>the </a:t>
            </a:r>
            <a:r>
              <a:rPr dirty="0" sz="2700">
                <a:latin typeface="Lucida Sans Unicode"/>
                <a:cs typeface="Lucida Sans Unicode"/>
              </a:rPr>
              <a:t>same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parent.</a:t>
            </a:r>
            <a:endParaRPr sz="2700">
              <a:latin typeface="Lucida Sans Unicode"/>
              <a:cs typeface="Lucida Sans Unicode"/>
            </a:endParaRPr>
          </a:p>
          <a:p>
            <a:pPr marL="12700" marR="53975">
              <a:lnSpc>
                <a:spcPct val="100000"/>
              </a:lnSpc>
              <a:spcBef>
                <a:spcPts val="405"/>
              </a:spcBef>
            </a:pPr>
            <a:r>
              <a:rPr dirty="0" sz="2700" spc="-5" u="heavy">
                <a:latin typeface="Lucida Sans Unicode"/>
                <a:cs typeface="Lucida Sans Unicode"/>
              </a:rPr>
              <a:t>Ancestors</a:t>
            </a:r>
            <a:r>
              <a:rPr dirty="0" sz="2700" spc="-5">
                <a:latin typeface="Lucida Sans Unicode"/>
                <a:cs typeface="Lucida Sans Unicode"/>
              </a:rPr>
              <a:t>: given </a:t>
            </a:r>
            <a:r>
              <a:rPr dirty="0" sz="2700">
                <a:latin typeface="Lucida Sans Unicode"/>
                <a:cs typeface="Lucida Sans Unicode"/>
              </a:rPr>
              <a:t>a node A </a:t>
            </a:r>
            <a:r>
              <a:rPr dirty="0" sz="2700" spc="-5">
                <a:latin typeface="Lucida Sans Unicode"/>
                <a:cs typeface="Lucida Sans Unicode"/>
              </a:rPr>
              <a:t>in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tree, the</a:t>
            </a:r>
            <a:r>
              <a:rPr dirty="0" sz="2700" spc="-10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parent  of the </a:t>
            </a:r>
            <a:r>
              <a:rPr dirty="0" sz="2700">
                <a:latin typeface="Lucida Sans Unicode"/>
                <a:cs typeface="Lucida Sans Unicode"/>
              </a:rPr>
              <a:t>node A </a:t>
            </a:r>
            <a:r>
              <a:rPr dirty="0" sz="2700" spc="-5">
                <a:latin typeface="Lucida Sans Unicode"/>
                <a:cs typeface="Lucida Sans Unicode"/>
              </a:rPr>
              <a:t>and the ancestors of the parent  of </a:t>
            </a:r>
            <a:r>
              <a:rPr dirty="0" sz="2700">
                <a:latin typeface="Lucida Sans Unicode"/>
                <a:cs typeface="Lucida Sans Unicode"/>
              </a:rPr>
              <a:t>A, </a:t>
            </a:r>
            <a:r>
              <a:rPr dirty="0" sz="2700" spc="-5">
                <a:latin typeface="Lucida Sans Unicode"/>
                <a:cs typeface="Lucida Sans Unicode"/>
              </a:rPr>
              <a:t>are ancestors of</a:t>
            </a:r>
            <a:r>
              <a:rPr dirty="0" sz="2700" spc="-12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A.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18197" y="1813559"/>
            <a:ext cx="33020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34225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479918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9642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6255765" y="983869"/>
            <a:ext cx="1734820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Find</a:t>
            </a:r>
            <a:r>
              <a:rPr dirty="0" spc="-9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RightChild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479918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9642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if(current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</a:t>
            </a:r>
            <a:r>
              <a:rPr dirty="0" sz="16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479918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9642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BTNode&lt;T&gt;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p =</a:t>
            </a:r>
            <a:r>
              <a:rPr dirty="0" sz="1600" spc="-6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49642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479918" y="2433573"/>
            <a:ext cx="35369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r>
              <a:rPr dirty="0" sz="1800" spc="-330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80959" y="2708910"/>
            <a:ext cx="76200" cy="335280"/>
          </a:xfrm>
          <a:custGeom>
            <a:avLst/>
            <a:gdLst/>
            <a:ahLst/>
            <a:cxnLst/>
            <a:rect l="l" t="t" r="r" b="b"/>
            <a:pathLst>
              <a:path w="76200" h="335280">
                <a:moveTo>
                  <a:pt x="31750" y="258825"/>
                </a:moveTo>
                <a:lnTo>
                  <a:pt x="0" y="258825"/>
                </a:lnTo>
                <a:lnTo>
                  <a:pt x="38100" y="335025"/>
                </a:lnTo>
                <a:lnTo>
                  <a:pt x="69850" y="271525"/>
                </a:lnTo>
                <a:lnTo>
                  <a:pt x="31750" y="271525"/>
                </a:lnTo>
                <a:lnTo>
                  <a:pt x="31750" y="258825"/>
                </a:lnTo>
                <a:close/>
              </a:path>
              <a:path w="76200" h="335280">
                <a:moveTo>
                  <a:pt x="44450" y="0"/>
                </a:moveTo>
                <a:lnTo>
                  <a:pt x="31750" y="0"/>
                </a:lnTo>
                <a:lnTo>
                  <a:pt x="31750" y="271525"/>
                </a:lnTo>
                <a:lnTo>
                  <a:pt x="44450" y="271525"/>
                </a:lnTo>
                <a:lnTo>
                  <a:pt x="44450" y="0"/>
                </a:lnTo>
                <a:close/>
              </a:path>
              <a:path w="76200" h="335280">
                <a:moveTo>
                  <a:pt x="76200" y="258825"/>
                </a:moveTo>
                <a:lnTo>
                  <a:pt x="44450" y="258825"/>
                </a:lnTo>
                <a:lnTo>
                  <a:pt x="44450" y="271525"/>
                </a:lnTo>
                <a:lnTo>
                  <a:pt x="69850" y="271525"/>
                </a:lnTo>
                <a:lnTo>
                  <a:pt x="76200" y="258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784225">
              <a:lnSpc>
                <a:spcPct val="110600"/>
              </a:lnSpc>
              <a:spcBef>
                <a:spcPts val="10"/>
              </a:spcBef>
            </a:pPr>
            <a:r>
              <a:rPr dirty="0" sz="1600" spc="0" b="1">
                <a:solidFill>
                  <a:srgbClr val="FF0000"/>
                </a:solidFill>
                <a:latin typeface="SimSun"/>
                <a:cs typeface="SimSun"/>
              </a:rPr>
              <a:t>find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(</a:t>
            </a:r>
            <a:r>
              <a:rPr dirty="0" sz="1600" spc="0" b="1">
                <a:solidFill>
                  <a:srgbClr val="FF0000"/>
                </a:solidFill>
                <a:latin typeface="SimSun"/>
                <a:cs typeface="SimSun"/>
              </a:rPr>
              <a:t>Relati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v</a:t>
            </a:r>
            <a:r>
              <a:rPr dirty="0" sz="1600" spc="0" b="1">
                <a:solidFill>
                  <a:srgbClr val="FF0000"/>
                </a:solidFill>
                <a:latin typeface="SimSun"/>
                <a:cs typeface="SimSun"/>
              </a:rPr>
              <a:t>e.P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a</a:t>
            </a:r>
            <a:r>
              <a:rPr dirty="0" sz="1600" spc="0" b="1">
                <a:solidFill>
                  <a:srgbClr val="FF0000"/>
                </a:solidFill>
                <a:latin typeface="SimSun"/>
                <a:cs typeface="SimSun"/>
              </a:rPr>
              <a:t>re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n</a:t>
            </a:r>
            <a:r>
              <a:rPr dirty="0" sz="1600" spc="30" b="1">
                <a:solidFill>
                  <a:srgbClr val="FF0000"/>
                </a:solidFill>
                <a:latin typeface="SimSun"/>
                <a:cs typeface="SimSun"/>
              </a:rPr>
              <a:t>t</a:t>
            </a:r>
            <a:r>
              <a:rPr dirty="0" sz="1600" spc="0" b="1">
                <a:solidFill>
                  <a:srgbClr val="FF0000"/>
                </a:solidFill>
                <a:latin typeface="SimSun"/>
                <a:cs typeface="SimSun"/>
              </a:rPr>
              <a:t>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681341" y="2433573"/>
            <a:ext cx="15176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80959" y="2708910"/>
            <a:ext cx="76200" cy="335280"/>
          </a:xfrm>
          <a:custGeom>
            <a:avLst/>
            <a:gdLst/>
            <a:ahLst/>
            <a:cxnLst/>
            <a:rect l="l" t="t" r="r" b="b"/>
            <a:pathLst>
              <a:path w="76200" h="335280">
                <a:moveTo>
                  <a:pt x="31750" y="258825"/>
                </a:moveTo>
                <a:lnTo>
                  <a:pt x="0" y="258825"/>
                </a:lnTo>
                <a:lnTo>
                  <a:pt x="38100" y="335025"/>
                </a:lnTo>
                <a:lnTo>
                  <a:pt x="69850" y="271525"/>
                </a:lnTo>
                <a:lnTo>
                  <a:pt x="31750" y="271525"/>
                </a:lnTo>
                <a:lnTo>
                  <a:pt x="31750" y="258825"/>
                </a:lnTo>
                <a:close/>
              </a:path>
              <a:path w="76200" h="335280">
                <a:moveTo>
                  <a:pt x="44450" y="0"/>
                </a:moveTo>
                <a:lnTo>
                  <a:pt x="31750" y="0"/>
                </a:lnTo>
                <a:lnTo>
                  <a:pt x="31750" y="271525"/>
                </a:lnTo>
                <a:lnTo>
                  <a:pt x="44450" y="271525"/>
                </a:lnTo>
                <a:lnTo>
                  <a:pt x="44450" y="0"/>
                </a:lnTo>
                <a:close/>
              </a:path>
              <a:path w="76200" h="335280">
                <a:moveTo>
                  <a:pt x="76200" y="258825"/>
                </a:moveTo>
                <a:lnTo>
                  <a:pt x="44450" y="258825"/>
                </a:lnTo>
                <a:lnTo>
                  <a:pt x="44450" y="271525"/>
                </a:lnTo>
                <a:lnTo>
                  <a:pt x="69850" y="271525"/>
                </a:lnTo>
                <a:lnTo>
                  <a:pt x="76200" y="258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if(current.left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</a:t>
            </a:r>
            <a:r>
              <a:rPr dirty="0" sz="1600" spc="-11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681341" y="2433573"/>
            <a:ext cx="15176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80959" y="2708910"/>
            <a:ext cx="76200" cy="335280"/>
          </a:xfrm>
          <a:custGeom>
            <a:avLst/>
            <a:gdLst/>
            <a:ahLst/>
            <a:cxnLst/>
            <a:rect l="l" t="t" r="r" b="b"/>
            <a:pathLst>
              <a:path w="76200" h="335280">
                <a:moveTo>
                  <a:pt x="31750" y="258825"/>
                </a:moveTo>
                <a:lnTo>
                  <a:pt x="0" y="258825"/>
                </a:lnTo>
                <a:lnTo>
                  <a:pt x="38100" y="335025"/>
                </a:lnTo>
                <a:lnTo>
                  <a:pt x="69850" y="271525"/>
                </a:lnTo>
                <a:lnTo>
                  <a:pt x="31750" y="271525"/>
                </a:lnTo>
                <a:lnTo>
                  <a:pt x="31750" y="258825"/>
                </a:lnTo>
                <a:close/>
              </a:path>
              <a:path w="76200" h="335280">
                <a:moveTo>
                  <a:pt x="44450" y="0"/>
                </a:moveTo>
                <a:lnTo>
                  <a:pt x="31750" y="0"/>
                </a:lnTo>
                <a:lnTo>
                  <a:pt x="31750" y="271525"/>
                </a:lnTo>
                <a:lnTo>
                  <a:pt x="44450" y="271525"/>
                </a:lnTo>
                <a:lnTo>
                  <a:pt x="44450" y="0"/>
                </a:lnTo>
                <a:close/>
              </a:path>
              <a:path w="76200" h="335280">
                <a:moveTo>
                  <a:pt x="76200" y="258825"/>
                </a:moveTo>
                <a:lnTo>
                  <a:pt x="44450" y="258825"/>
                </a:lnTo>
                <a:lnTo>
                  <a:pt x="44450" y="271525"/>
                </a:lnTo>
                <a:lnTo>
                  <a:pt x="69850" y="271525"/>
                </a:lnTo>
                <a:lnTo>
                  <a:pt x="76200" y="258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7073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80210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45819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current.right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681341" y="2433573"/>
            <a:ext cx="15176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680959" y="2708910"/>
            <a:ext cx="76200" cy="335280"/>
          </a:xfrm>
          <a:custGeom>
            <a:avLst/>
            <a:gdLst/>
            <a:ahLst/>
            <a:cxnLst/>
            <a:rect l="l" t="t" r="r" b="b"/>
            <a:pathLst>
              <a:path w="76200" h="335280">
                <a:moveTo>
                  <a:pt x="31750" y="258825"/>
                </a:moveTo>
                <a:lnTo>
                  <a:pt x="0" y="258825"/>
                </a:lnTo>
                <a:lnTo>
                  <a:pt x="38100" y="335025"/>
                </a:lnTo>
                <a:lnTo>
                  <a:pt x="69850" y="271525"/>
                </a:lnTo>
                <a:lnTo>
                  <a:pt x="31750" y="271525"/>
                </a:lnTo>
                <a:lnTo>
                  <a:pt x="31750" y="258825"/>
                </a:lnTo>
                <a:close/>
              </a:path>
              <a:path w="76200" h="335280">
                <a:moveTo>
                  <a:pt x="44450" y="0"/>
                </a:moveTo>
                <a:lnTo>
                  <a:pt x="31750" y="0"/>
                </a:lnTo>
                <a:lnTo>
                  <a:pt x="31750" y="271525"/>
                </a:lnTo>
                <a:lnTo>
                  <a:pt x="44450" y="271525"/>
                </a:lnTo>
                <a:lnTo>
                  <a:pt x="44450" y="0"/>
                </a:lnTo>
                <a:close/>
              </a:path>
              <a:path w="76200" h="335280">
                <a:moveTo>
                  <a:pt x="76200" y="258825"/>
                </a:moveTo>
                <a:lnTo>
                  <a:pt x="44450" y="258825"/>
                </a:lnTo>
                <a:lnTo>
                  <a:pt x="44450" y="271525"/>
                </a:lnTo>
                <a:lnTo>
                  <a:pt x="69850" y="271525"/>
                </a:lnTo>
                <a:lnTo>
                  <a:pt x="76200" y="258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600" spc="-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681341" y="2433573"/>
            <a:ext cx="15176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680959" y="2708910"/>
            <a:ext cx="76200" cy="335280"/>
          </a:xfrm>
          <a:custGeom>
            <a:avLst/>
            <a:gdLst/>
            <a:ahLst/>
            <a:cxnLst/>
            <a:rect l="l" t="t" r="r" b="b"/>
            <a:pathLst>
              <a:path w="76200" h="335280">
                <a:moveTo>
                  <a:pt x="31750" y="258825"/>
                </a:moveTo>
                <a:lnTo>
                  <a:pt x="0" y="258825"/>
                </a:lnTo>
                <a:lnTo>
                  <a:pt x="38100" y="335025"/>
                </a:lnTo>
                <a:lnTo>
                  <a:pt x="69850" y="271525"/>
                </a:lnTo>
                <a:lnTo>
                  <a:pt x="31750" y="271525"/>
                </a:lnTo>
                <a:lnTo>
                  <a:pt x="31750" y="258825"/>
                </a:lnTo>
                <a:close/>
              </a:path>
              <a:path w="76200" h="335280">
                <a:moveTo>
                  <a:pt x="44450" y="0"/>
                </a:moveTo>
                <a:lnTo>
                  <a:pt x="31750" y="0"/>
                </a:lnTo>
                <a:lnTo>
                  <a:pt x="31750" y="271525"/>
                </a:lnTo>
                <a:lnTo>
                  <a:pt x="44450" y="271525"/>
                </a:lnTo>
                <a:lnTo>
                  <a:pt x="44450" y="0"/>
                </a:lnTo>
                <a:close/>
              </a:path>
              <a:path w="76200" h="335280">
                <a:moveTo>
                  <a:pt x="76200" y="258825"/>
                </a:moveTo>
                <a:lnTo>
                  <a:pt x="44450" y="258825"/>
                </a:lnTo>
                <a:lnTo>
                  <a:pt x="44450" y="271525"/>
                </a:lnTo>
                <a:lnTo>
                  <a:pt x="69850" y="271525"/>
                </a:lnTo>
                <a:lnTo>
                  <a:pt x="76200" y="258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</p:txBody>
      </p:sp>
      <p:sp>
        <p:nvSpPr>
          <p:cNvPr id="31" name="object 31"/>
          <p:cNvSpPr/>
          <p:nvPr/>
        </p:nvSpPr>
        <p:spPr>
          <a:xfrm>
            <a:off x="7106919" y="3140964"/>
            <a:ext cx="1133475" cy="1042669"/>
          </a:xfrm>
          <a:custGeom>
            <a:avLst/>
            <a:gdLst/>
            <a:ahLst/>
            <a:cxnLst/>
            <a:rect l="l" t="t" r="r" b="b"/>
            <a:pathLst>
              <a:path w="1133475" h="1042670">
                <a:moveTo>
                  <a:pt x="0" y="0"/>
                </a:moveTo>
                <a:lnTo>
                  <a:pt x="1133348" y="1042669"/>
                </a:lnTo>
              </a:path>
            </a:pathLst>
          </a:custGeom>
          <a:ln w="4762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49414" y="2924936"/>
            <a:ext cx="847090" cy="1512570"/>
          </a:xfrm>
          <a:custGeom>
            <a:avLst/>
            <a:gdLst/>
            <a:ahLst/>
            <a:cxnLst/>
            <a:rect l="l" t="t" r="r" b="b"/>
            <a:pathLst>
              <a:path w="847090" h="1512570">
                <a:moveTo>
                  <a:pt x="846835" y="0"/>
                </a:moveTo>
                <a:lnTo>
                  <a:pt x="0" y="1512189"/>
                </a:lnTo>
              </a:path>
            </a:pathLst>
          </a:custGeom>
          <a:ln w="476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" y="361188"/>
            <a:ext cx="721004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478534"/>
            <a:ext cx="7674609" cy="3126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spc="-5" u="heavy">
                <a:latin typeface="Lucida Sans Unicode"/>
                <a:cs typeface="Lucida Sans Unicode"/>
              </a:rPr>
              <a:t>Parent</a:t>
            </a:r>
            <a:r>
              <a:rPr dirty="0" sz="2700" spc="-5">
                <a:latin typeface="Lucida Sans Unicode"/>
                <a:cs typeface="Lucida Sans Unicode"/>
              </a:rPr>
              <a:t>: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parent of </a:t>
            </a:r>
            <a:r>
              <a:rPr dirty="0" sz="2700">
                <a:latin typeface="Lucida Sans Unicode"/>
                <a:cs typeface="Lucida Sans Unicode"/>
              </a:rPr>
              <a:t>a node </a:t>
            </a:r>
            <a:r>
              <a:rPr dirty="0" sz="2700" spc="-5">
                <a:latin typeface="Lucida Sans Unicode"/>
                <a:cs typeface="Lucida Sans Unicode"/>
              </a:rPr>
              <a:t>is its</a:t>
            </a:r>
            <a:r>
              <a:rPr dirty="0" sz="2700" spc="-1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predecessor.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700" u="heavy">
                <a:latin typeface="Lucida Sans Unicode"/>
                <a:cs typeface="Lucida Sans Unicode"/>
              </a:rPr>
              <a:t>Child</a:t>
            </a:r>
            <a:r>
              <a:rPr dirty="0" sz="2700">
                <a:latin typeface="Lucida Sans Unicode"/>
                <a:cs typeface="Lucida Sans Unicode"/>
              </a:rPr>
              <a:t>: a </a:t>
            </a:r>
            <a:r>
              <a:rPr dirty="0" sz="2700" spc="-5">
                <a:latin typeface="Lucida Sans Unicode"/>
                <a:cs typeface="Lucida Sans Unicode"/>
              </a:rPr>
              <a:t>child of </a:t>
            </a:r>
            <a:r>
              <a:rPr dirty="0" sz="2700">
                <a:latin typeface="Lucida Sans Unicode"/>
                <a:cs typeface="Lucida Sans Unicode"/>
              </a:rPr>
              <a:t>a node </a:t>
            </a:r>
            <a:r>
              <a:rPr dirty="0" sz="2700" spc="-5">
                <a:latin typeface="Lucida Sans Unicode"/>
                <a:cs typeface="Lucida Sans Unicode"/>
              </a:rPr>
              <a:t>is its</a:t>
            </a:r>
            <a:r>
              <a:rPr dirty="0" sz="2700" spc="-13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successor.</a:t>
            </a:r>
            <a:endParaRPr sz="2700">
              <a:latin typeface="Lucida Sans Unicode"/>
              <a:cs typeface="Lucida Sans Unicode"/>
            </a:endParaRPr>
          </a:p>
          <a:p>
            <a:pPr marL="12700" marR="5080">
              <a:lnSpc>
                <a:spcPts val="3650"/>
              </a:lnSpc>
              <a:spcBef>
                <a:spcPts val="175"/>
              </a:spcBef>
            </a:pPr>
            <a:r>
              <a:rPr dirty="0" sz="2700" spc="-5" u="heavy">
                <a:latin typeface="Lucida Sans Unicode"/>
                <a:cs typeface="Lucida Sans Unicode"/>
              </a:rPr>
              <a:t>Root</a:t>
            </a:r>
            <a:r>
              <a:rPr dirty="0" sz="2700" spc="-5">
                <a:latin typeface="Lucida Sans Unicode"/>
                <a:cs typeface="Lucida Sans Unicode"/>
              </a:rPr>
              <a:t>: </a:t>
            </a:r>
            <a:r>
              <a:rPr dirty="0" sz="2700">
                <a:latin typeface="Lucida Sans Unicode"/>
                <a:cs typeface="Lucida Sans Unicode"/>
              </a:rPr>
              <a:t>a unique node without </a:t>
            </a:r>
            <a:r>
              <a:rPr dirty="0" sz="2700" spc="-5">
                <a:latin typeface="Lucida Sans Unicode"/>
                <a:cs typeface="Lucida Sans Unicode"/>
              </a:rPr>
              <a:t>any</a:t>
            </a:r>
            <a:r>
              <a:rPr dirty="0" sz="2700" spc="-160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predecessor.  </a:t>
            </a:r>
            <a:r>
              <a:rPr dirty="0" sz="2700" spc="-5" u="heavy">
                <a:latin typeface="Lucida Sans Unicode"/>
                <a:cs typeface="Lucida Sans Unicode"/>
              </a:rPr>
              <a:t>Leafs</a:t>
            </a:r>
            <a:r>
              <a:rPr dirty="0" sz="2700" spc="-5">
                <a:latin typeface="Lucida Sans Unicode"/>
                <a:cs typeface="Lucida Sans Unicode"/>
              </a:rPr>
              <a:t>: </a:t>
            </a:r>
            <a:r>
              <a:rPr dirty="0" sz="2700">
                <a:latin typeface="Lucida Sans Unicode"/>
                <a:cs typeface="Lucida Sans Unicode"/>
              </a:rPr>
              <a:t>nodes without </a:t>
            </a:r>
            <a:r>
              <a:rPr dirty="0" sz="2700" spc="-5">
                <a:latin typeface="Lucida Sans Unicode"/>
                <a:cs typeface="Lucida Sans Unicode"/>
              </a:rPr>
              <a:t>any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-5">
                <a:latin typeface="Lucida Sans Unicode"/>
                <a:cs typeface="Lucida Sans Unicode"/>
              </a:rPr>
              <a:t>children.</a:t>
            </a:r>
            <a:endParaRPr sz="2700">
              <a:latin typeface="Lucida Sans Unicode"/>
              <a:cs typeface="Lucida Sans Unicode"/>
            </a:endParaRPr>
          </a:p>
          <a:p>
            <a:pPr marL="268605" marR="619125" indent="-256540">
              <a:lnSpc>
                <a:spcPct val="100000"/>
              </a:lnSpc>
              <a:spcBef>
                <a:spcPts val="204"/>
              </a:spcBef>
            </a:pPr>
            <a:r>
              <a:rPr dirty="0" sz="2700" u="heavy">
                <a:latin typeface="Lucida Sans Unicode"/>
                <a:cs typeface="Lucida Sans Unicode"/>
              </a:rPr>
              <a:t>Descendents</a:t>
            </a:r>
            <a:r>
              <a:rPr dirty="0" sz="2700">
                <a:latin typeface="Lucida Sans Unicode"/>
                <a:cs typeface="Lucida Sans Unicode"/>
              </a:rPr>
              <a:t>: </a:t>
            </a:r>
            <a:r>
              <a:rPr dirty="0" sz="2700" spc="-5">
                <a:latin typeface="Lucida Sans Unicode"/>
                <a:cs typeface="Lucida Sans Unicode"/>
              </a:rPr>
              <a:t>given </a:t>
            </a:r>
            <a:r>
              <a:rPr dirty="0" sz="2700">
                <a:latin typeface="Lucida Sans Unicode"/>
                <a:cs typeface="Lucida Sans Unicode"/>
              </a:rPr>
              <a:t>a node A </a:t>
            </a:r>
            <a:r>
              <a:rPr dirty="0" sz="2700" spc="-5">
                <a:latin typeface="Lucida Sans Unicode"/>
                <a:cs typeface="Lucida Sans Unicode"/>
              </a:rPr>
              <a:t>in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tree,</a:t>
            </a:r>
            <a:r>
              <a:rPr dirty="0" sz="2700" spc="-160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the  </a:t>
            </a:r>
            <a:r>
              <a:rPr dirty="0" sz="2700" spc="-5">
                <a:latin typeface="Lucida Sans Unicode"/>
                <a:cs typeface="Lucida Sans Unicode"/>
              </a:rPr>
              <a:t>children of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and all descendents of the  children of </a:t>
            </a:r>
            <a:r>
              <a:rPr dirty="0" sz="2700">
                <a:latin typeface="Lucida Sans Unicode"/>
                <a:cs typeface="Lucida Sans Unicode"/>
              </a:rPr>
              <a:t>A </a:t>
            </a:r>
            <a:r>
              <a:rPr dirty="0" sz="2700" spc="-5">
                <a:latin typeface="Lucida Sans Unicode"/>
                <a:cs typeface="Lucida Sans Unicode"/>
              </a:rPr>
              <a:t>are descendents of</a:t>
            </a:r>
            <a:r>
              <a:rPr dirty="0" sz="2700" spc="-135">
                <a:latin typeface="Lucida Sans Unicode"/>
                <a:cs typeface="Lucida Sans Unicode"/>
              </a:rPr>
              <a:t> </a:t>
            </a:r>
            <a:r>
              <a:rPr dirty="0" sz="2700">
                <a:latin typeface="Lucida Sans Unicode"/>
                <a:cs typeface="Lucida Sans Unicode"/>
              </a:rPr>
              <a:t>A.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81953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51803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337553" y="983869"/>
            <a:ext cx="1573530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F0000"/>
                </a:solidFill>
              </a:rPr>
              <a:t>Find</a:t>
            </a:r>
            <a:r>
              <a:rPr dirty="0" spc="-85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LeftChild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81953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51803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#3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if(current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</a:t>
            </a:r>
            <a:r>
              <a:rPr dirty="0" sz="1600" spc="-8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81953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51803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#3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BTNode&lt;T&gt;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p =</a:t>
            </a:r>
            <a:r>
              <a:rPr dirty="0" sz="1600" spc="-6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51803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#3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359778" y="2433573"/>
            <a:ext cx="30607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35">
                <a:latin typeface="Lucida Sans Unicode"/>
                <a:cs typeface="Lucida Sans Unicode"/>
              </a:rPr>
              <a:t>P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16166" y="2707258"/>
            <a:ext cx="118110" cy="361950"/>
          </a:xfrm>
          <a:custGeom>
            <a:avLst/>
            <a:gdLst/>
            <a:ahLst/>
            <a:cxnLst/>
            <a:rect l="l" t="t" r="r" b="b"/>
            <a:pathLst>
              <a:path w="118109" h="361950">
                <a:moveTo>
                  <a:pt x="74644" y="289581"/>
                </a:moveTo>
                <a:lnTo>
                  <a:pt x="43942" y="297561"/>
                </a:lnTo>
                <a:lnTo>
                  <a:pt x="100076" y="361695"/>
                </a:lnTo>
                <a:lnTo>
                  <a:pt x="112750" y="301878"/>
                </a:lnTo>
                <a:lnTo>
                  <a:pt x="77850" y="301878"/>
                </a:lnTo>
                <a:lnTo>
                  <a:pt x="74644" y="289581"/>
                </a:lnTo>
                <a:close/>
              </a:path>
              <a:path w="118109" h="361950">
                <a:moveTo>
                  <a:pt x="86958" y="286381"/>
                </a:moveTo>
                <a:lnTo>
                  <a:pt x="74644" y="289581"/>
                </a:lnTo>
                <a:lnTo>
                  <a:pt x="77850" y="301878"/>
                </a:lnTo>
                <a:lnTo>
                  <a:pt x="90169" y="298703"/>
                </a:lnTo>
                <a:lnTo>
                  <a:pt x="86958" y="286381"/>
                </a:lnTo>
                <a:close/>
              </a:path>
              <a:path w="118109" h="361950">
                <a:moveTo>
                  <a:pt x="117729" y="278383"/>
                </a:moveTo>
                <a:lnTo>
                  <a:pt x="86958" y="286381"/>
                </a:lnTo>
                <a:lnTo>
                  <a:pt x="90169" y="298703"/>
                </a:lnTo>
                <a:lnTo>
                  <a:pt x="77850" y="301878"/>
                </a:lnTo>
                <a:lnTo>
                  <a:pt x="112750" y="301878"/>
                </a:lnTo>
                <a:lnTo>
                  <a:pt x="117729" y="278383"/>
                </a:lnTo>
                <a:close/>
              </a:path>
              <a:path w="118109" h="361950">
                <a:moveTo>
                  <a:pt x="12319" y="0"/>
                </a:moveTo>
                <a:lnTo>
                  <a:pt x="0" y="3301"/>
                </a:lnTo>
                <a:lnTo>
                  <a:pt x="74644" y="289581"/>
                </a:lnTo>
                <a:lnTo>
                  <a:pt x="86958" y="286381"/>
                </a:lnTo>
                <a:lnTo>
                  <a:pt x="12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784225">
              <a:lnSpc>
                <a:spcPct val="110600"/>
              </a:lnSpc>
              <a:spcBef>
                <a:spcPts val="10"/>
              </a:spcBef>
            </a:pPr>
            <a:r>
              <a:rPr dirty="0" sz="1600" spc="0" b="1">
                <a:solidFill>
                  <a:srgbClr val="FF0000"/>
                </a:solidFill>
                <a:latin typeface="SimSun"/>
                <a:cs typeface="SimSun"/>
              </a:rPr>
              <a:t>find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(</a:t>
            </a:r>
            <a:r>
              <a:rPr dirty="0" sz="1600" spc="0" b="1">
                <a:solidFill>
                  <a:srgbClr val="FF0000"/>
                </a:solidFill>
                <a:latin typeface="SimSun"/>
                <a:cs typeface="SimSun"/>
              </a:rPr>
              <a:t>Relati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v</a:t>
            </a:r>
            <a:r>
              <a:rPr dirty="0" sz="1600" spc="0" b="1">
                <a:solidFill>
                  <a:srgbClr val="FF0000"/>
                </a:solidFill>
                <a:latin typeface="SimSun"/>
                <a:cs typeface="SimSun"/>
              </a:rPr>
              <a:t>e.P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a</a:t>
            </a:r>
            <a:r>
              <a:rPr dirty="0" sz="1600" spc="0" b="1">
                <a:solidFill>
                  <a:srgbClr val="FF0000"/>
                </a:solidFill>
                <a:latin typeface="SimSun"/>
                <a:cs typeface="SimSun"/>
              </a:rPr>
              <a:t>re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n</a:t>
            </a:r>
            <a:r>
              <a:rPr dirty="0" sz="1600" spc="30" b="1">
                <a:solidFill>
                  <a:srgbClr val="FF0000"/>
                </a:solidFill>
                <a:latin typeface="SimSun"/>
                <a:cs typeface="SimSun"/>
              </a:rPr>
              <a:t>t</a:t>
            </a:r>
            <a:r>
              <a:rPr dirty="0" sz="1600" spc="0" b="1">
                <a:solidFill>
                  <a:srgbClr val="FF0000"/>
                </a:solidFill>
                <a:latin typeface="SimSun"/>
                <a:cs typeface="SimSun"/>
              </a:rPr>
              <a:t>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359778" y="2433573"/>
            <a:ext cx="15176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16166" y="2707258"/>
            <a:ext cx="118110" cy="361950"/>
          </a:xfrm>
          <a:custGeom>
            <a:avLst/>
            <a:gdLst/>
            <a:ahLst/>
            <a:cxnLst/>
            <a:rect l="l" t="t" r="r" b="b"/>
            <a:pathLst>
              <a:path w="118109" h="361950">
                <a:moveTo>
                  <a:pt x="74644" y="289581"/>
                </a:moveTo>
                <a:lnTo>
                  <a:pt x="43942" y="297561"/>
                </a:lnTo>
                <a:lnTo>
                  <a:pt x="100076" y="361695"/>
                </a:lnTo>
                <a:lnTo>
                  <a:pt x="112750" y="301878"/>
                </a:lnTo>
                <a:lnTo>
                  <a:pt x="77850" y="301878"/>
                </a:lnTo>
                <a:lnTo>
                  <a:pt x="74644" y="289581"/>
                </a:lnTo>
                <a:close/>
              </a:path>
              <a:path w="118109" h="361950">
                <a:moveTo>
                  <a:pt x="86958" y="286381"/>
                </a:moveTo>
                <a:lnTo>
                  <a:pt x="74644" y="289581"/>
                </a:lnTo>
                <a:lnTo>
                  <a:pt x="77850" y="301878"/>
                </a:lnTo>
                <a:lnTo>
                  <a:pt x="90169" y="298703"/>
                </a:lnTo>
                <a:lnTo>
                  <a:pt x="86958" y="286381"/>
                </a:lnTo>
                <a:close/>
              </a:path>
              <a:path w="118109" h="361950">
                <a:moveTo>
                  <a:pt x="117729" y="278383"/>
                </a:moveTo>
                <a:lnTo>
                  <a:pt x="86958" y="286381"/>
                </a:lnTo>
                <a:lnTo>
                  <a:pt x="90169" y="298703"/>
                </a:lnTo>
                <a:lnTo>
                  <a:pt x="77850" y="301878"/>
                </a:lnTo>
                <a:lnTo>
                  <a:pt x="112750" y="301878"/>
                </a:lnTo>
                <a:lnTo>
                  <a:pt x="117729" y="278383"/>
                </a:lnTo>
                <a:close/>
              </a:path>
              <a:path w="118109" h="361950">
                <a:moveTo>
                  <a:pt x="12319" y="0"/>
                </a:moveTo>
                <a:lnTo>
                  <a:pt x="0" y="3301"/>
                </a:lnTo>
                <a:lnTo>
                  <a:pt x="74644" y="289581"/>
                </a:lnTo>
                <a:lnTo>
                  <a:pt x="86958" y="286381"/>
                </a:lnTo>
                <a:lnTo>
                  <a:pt x="12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if(current.left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</a:t>
            </a:r>
            <a:r>
              <a:rPr dirty="0" sz="1600" spc="-11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359778" y="2433573"/>
            <a:ext cx="15176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16166" y="2707258"/>
            <a:ext cx="118110" cy="361950"/>
          </a:xfrm>
          <a:custGeom>
            <a:avLst/>
            <a:gdLst/>
            <a:ahLst/>
            <a:cxnLst/>
            <a:rect l="l" t="t" r="r" b="b"/>
            <a:pathLst>
              <a:path w="118109" h="361950">
                <a:moveTo>
                  <a:pt x="74644" y="289581"/>
                </a:moveTo>
                <a:lnTo>
                  <a:pt x="43942" y="297561"/>
                </a:lnTo>
                <a:lnTo>
                  <a:pt x="100076" y="361695"/>
                </a:lnTo>
                <a:lnTo>
                  <a:pt x="112750" y="301878"/>
                </a:lnTo>
                <a:lnTo>
                  <a:pt x="77850" y="301878"/>
                </a:lnTo>
                <a:lnTo>
                  <a:pt x="74644" y="289581"/>
                </a:lnTo>
                <a:close/>
              </a:path>
              <a:path w="118109" h="361950">
                <a:moveTo>
                  <a:pt x="86958" y="286381"/>
                </a:moveTo>
                <a:lnTo>
                  <a:pt x="74644" y="289581"/>
                </a:lnTo>
                <a:lnTo>
                  <a:pt x="77850" y="301878"/>
                </a:lnTo>
                <a:lnTo>
                  <a:pt x="90169" y="298703"/>
                </a:lnTo>
                <a:lnTo>
                  <a:pt x="86958" y="286381"/>
                </a:lnTo>
                <a:close/>
              </a:path>
              <a:path w="118109" h="361950">
                <a:moveTo>
                  <a:pt x="117729" y="278383"/>
                </a:moveTo>
                <a:lnTo>
                  <a:pt x="86958" y="286381"/>
                </a:lnTo>
                <a:lnTo>
                  <a:pt x="90169" y="298703"/>
                </a:lnTo>
                <a:lnTo>
                  <a:pt x="77850" y="301878"/>
                </a:lnTo>
                <a:lnTo>
                  <a:pt x="112750" y="301878"/>
                </a:lnTo>
                <a:lnTo>
                  <a:pt x="117729" y="278383"/>
                </a:lnTo>
                <a:close/>
              </a:path>
              <a:path w="118109" h="361950">
                <a:moveTo>
                  <a:pt x="12319" y="0"/>
                </a:moveTo>
                <a:lnTo>
                  <a:pt x="0" y="3301"/>
                </a:lnTo>
                <a:lnTo>
                  <a:pt x="74644" y="289581"/>
                </a:lnTo>
                <a:lnTo>
                  <a:pt x="86958" y="286381"/>
                </a:lnTo>
                <a:lnTo>
                  <a:pt x="12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current.left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600" spc="-10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#3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59778" y="2433573"/>
            <a:ext cx="15176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16166" y="2707258"/>
            <a:ext cx="118110" cy="361950"/>
          </a:xfrm>
          <a:custGeom>
            <a:avLst/>
            <a:gdLst/>
            <a:ahLst/>
            <a:cxnLst/>
            <a:rect l="l" t="t" r="r" b="b"/>
            <a:pathLst>
              <a:path w="118109" h="361950">
                <a:moveTo>
                  <a:pt x="74644" y="289581"/>
                </a:moveTo>
                <a:lnTo>
                  <a:pt x="43942" y="297561"/>
                </a:lnTo>
                <a:lnTo>
                  <a:pt x="100076" y="361695"/>
                </a:lnTo>
                <a:lnTo>
                  <a:pt x="112750" y="301878"/>
                </a:lnTo>
                <a:lnTo>
                  <a:pt x="77850" y="301878"/>
                </a:lnTo>
                <a:lnTo>
                  <a:pt x="74644" y="289581"/>
                </a:lnTo>
                <a:close/>
              </a:path>
              <a:path w="118109" h="361950">
                <a:moveTo>
                  <a:pt x="86958" y="286381"/>
                </a:moveTo>
                <a:lnTo>
                  <a:pt x="74644" y="289581"/>
                </a:lnTo>
                <a:lnTo>
                  <a:pt x="77850" y="301878"/>
                </a:lnTo>
                <a:lnTo>
                  <a:pt x="90169" y="298703"/>
                </a:lnTo>
                <a:lnTo>
                  <a:pt x="86958" y="286381"/>
                </a:lnTo>
                <a:close/>
              </a:path>
              <a:path w="118109" h="361950">
                <a:moveTo>
                  <a:pt x="117729" y="278383"/>
                </a:moveTo>
                <a:lnTo>
                  <a:pt x="86958" y="286381"/>
                </a:lnTo>
                <a:lnTo>
                  <a:pt x="90169" y="298703"/>
                </a:lnTo>
                <a:lnTo>
                  <a:pt x="77850" y="301878"/>
                </a:lnTo>
                <a:lnTo>
                  <a:pt x="112750" y="301878"/>
                </a:lnTo>
                <a:lnTo>
                  <a:pt x="117729" y="278383"/>
                </a:lnTo>
                <a:close/>
              </a:path>
              <a:path w="118109" h="361950">
                <a:moveTo>
                  <a:pt x="12319" y="0"/>
                </a:moveTo>
                <a:lnTo>
                  <a:pt x="0" y="3301"/>
                </a:lnTo>
                <a:lnTo>
                  <a:pt x="74644" y="289581"/>
                </a:lnTo>
                <a:lnTo>
                  <a:pt x="86958" y="286381"/>
                </a:lnTo>
                <a:lnTo>
                  <a:pt x="12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600" spc="-6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#3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59778" y="2433573"/>
            <a:ext cx="15176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P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16166" y="2707258"/>
            <a:ext cx="118110" cy="361950"/>
          </a:xfrm>
          <a:custGeom>
            <a:avLst/>
            <a:gdLst/>
            <a:ahLst/>
            <a:cxnLst/>
            <a:rect l="l" t="t" r="r" b="b"/>
            <a:pathLst>
              <a:path w="118109" h="361950">
                <a:moveTo>
                  <a:pt x="74644" y="289581"/>
                </a:moveTo>
                <a:lnTo>
                  <a:pt x="43942" y="297561"/>
                </a:lnTo>
                <a:lnTo>
                  <a:pt x="100076" y="361695"/>
                </a:lnTo>
                <a:lnTo>
                  <a:pt x="112750" y="301878"/>
                </a:lnTo>
                <a:lnTo>
                  <a:pt x="77850" y="301878"/>
                </a:lnTo>
                <a:lnTo>
                  <a:pt x="74644" y="289581"/>
                </a:lnTo>
                <a:close/>
              </a:path>
              <a:path w="118109" h="361950">
                <a:moveTo>
                  <a:pt x="86958" y="286381"/>
                </a:moveTo>
                <a:lnTo>
                  <a:pt x="74644" y="289581"/>
                </a:lnTo>
                <a:lnTo>
                  <a:pt x="77850" y="301878"/>
                </a:lnTo>
                <a:lnTo>
                  <a:pt x="90169" y="298703"/>
                </a:lnTo>
                <a:lnTo>
                  <a:pt x="86958" y="286381"/>
                </a:lnTo>
                <a:close/>
              </a:path>
              <a:path w="118109" h="361950">
                <a:moveTo>
                  <a:pt x="117729" y="278383"/>
                </a:moveTo>
                <a:lnTo>
                  <a:pt x="86958" y="286381"/>
                </a:lnTo>
                <a:lnTo>
                  <a:pt x="90169" y="298703"/>
                </a:lnTo>
                <a:lnTo>
                  <a:pt x="77850" y="301878"/>
                </a:lnTo>
                <a:lnTo>
                  <a:pt x="112750" y="301878"/>
                </a:lnTo>
                <a:lnTo>
                  <a:pt x="117729" y="278383"/>
                </a:lnTo>
                <a:close/>
              </a:path>
              <a:path w="118109" h="361950">
                <a:moveTo>
                  <a:pt x="12319" y="0"/>
                </a:moveTo>
                <a:lnTo>
                  <a:pt x="0" y="3301"/>
                </a:lnTo>
                <a:lnTo>
                  <a:pt x="74644" y="289581"/>
                </a:lnTo>
                <a:lnTo>
                  <a:pt x="86958" y="286381"/>
                </a:lnTo>
                <a:lnTo>
                  <a:pt x="12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#3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72225" y="2965195"/>
            <a:ext cx="576580" cy="720090"/>
          </a:xfrm>
          <a:custGeom>
            <a:avLst/>
            <a:gdLst/>
            <a:ahLst/>
            <a:cxnLst/>
            <a:rect l="l" t="t" r="r" b="b"/>
            <a:pathLst>
              <a:path w="576579" h="720089">
                <a:moveTo>
                  <a:pt x="0" y="0"/>
                </a:moveTo>
                <a:lnTo>
                  <a:pt x="576072" y="720089"/>
                </a:lnTo>
              </a:path>
            </a:pathLst>
          </a:custGeom>
          <a:ln w="476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00215" y="2893186"/>
            <a:ext cx="576580" cy="792480"/>
          </a:xfrm>
          <a:custGeom>
            <a:avLst/>
            <a:gdLst/>
            <a:ahLst/>
            <a:cxnLst/>
            <a:rect l="l" t="t" r="r" b="b"/>
            <a:pathLst>
              <a:path w="576579" h="792479">
                <a:moveTo>
                  <a:pt x="576072" y="0"/>
                </a:moveTo>
                <a:lnTo>
                  <a:pt x="0" y="792099"/>
                </a:lnTo>
              </a:path>
            </a:pathLst>
          </a:custGeom>
          <a:ln w="476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0138" y="2211451"/>
            <a:ext cx="165735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961890" y="4116704"/>
            <a:ext cx="172085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G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8447" y="4116704"/>
            <a:ext cx="13462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F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5323" y="4116704"/>
            <a:ext cx="135255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8076" y="3125851"/>
            <a:ext cx="14224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B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6338" y="3125851"/>
            <a:ext cx="165735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C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6485" y="5031104"/>
            <a:ext cx="84455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I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0822" y="3125851"/>
            <a:ext cx="17780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D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8546" y="4116704"/>
            <a:ext cx="174625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H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4542" y="5031104"/>
            <a:ext cx="88900" cy="274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Lucida Sans Unicode"/>
                <a:cs typeface="Lucida Sans Unicode"/>
              </a:rPr>
              <a:t>J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84519" y="5387035"/>
            <a:ext cx="1330960" cy="581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35255">
              <a:lnSpc>
                <a:spcPct val="100000"/>
              </a:lnSpc>
            </a:pPr>
            <a:r>
              <a:rPr dirty="0" sz="1800" spc="-5" b="1">
                <a:latin typeface="Lucida Sans Unicode"/>
                <a:cs typeface="Lucida Sans Unicode"/>
              </a:rPr>
              <a:t>Sub-Tree  </a:t>
            </a:r>
            <a:r>
              <a:rPr dirty="0" sz="1800" b="1">
                <a:latin typeface="Lucida Sans Unicode"/>
                <a:cs typeface="Lucida Sans Unicode"/>
              </a:rPr>
              <a:t>Rooted at</a:t>
            </a:r>
            <a:r>
              <a:rPr dirty="0" sz="1800" spc="-114" b="1">
                <a:latin typeface="Lucida Sans Unicode"/>
                <a:cs typeface="Lucida Sans Unicode"/>
              </a:rPr>
              <a:t> </a:t>
            </a:r>
            <a:r>
              <a:rPr dirty="0" sz="1800" spc="-5" b="1">
                <a:latin typeface="Lucida Sans Unicode"/>
                <a:cs typeface="Lucida Sans Unicode"/>
              </a:rPr>
              <a:t>G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0604" y="4751832"/>
            <a:ext cx="1710689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latin typeface="Lucida Sans Unicode"/>
                <a:cs typeface="Lucida Sans Unicode"/>
              </a:rPr>
              <a:t>A-B-F is </a:t>
            </a:r>
            <a:r>
              <a:rPr dirty="0" sz="1800" spc="-5" b="1">
                <a:latin typeface="Lucida Sans Unicode"/>
                <a:cs typeface="Lucida Sans Unicode"/>
              </a:rPr>
              <a:t>a</a:t>
            </a:r>
            <a:r>
              <a:rPr dirty="0" sz="1800" spc="-130" b="1">
                <a:latin typeface="Lucida Sans Unicode"/>
                <a:cs typeface="Lucida Sans Unicode"/>
              </a:rPr>
              <a:t> </a:t>
            </a:r>
            <a:r>
              <a:rPr dirty="0" sz="1800" spc="5" b="1">
                <a:latin typeface="Lucida Sans Unicode"/>
                <a:cs typeface="Lucida Sans Unicode"/>
              </a:rPr>
              <a:t>Path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15530" y="2174747"/>
            <a:ext cx="8045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 b="1">
                <a:latin typeface="Lucida Sans Unicode"/>
                <a:cs typeface="Lucida Sans Unicode"/>
              </a:rPr>
              <a:t>Level</a:t>
            </a:r>
            <a:r>
              <a:rPr dirty="0" sz="1800" spc="-130" b="1">
                <a:latin typeface="Lucida Sans Unicode"/>
                <a:cs typeface="Lucida Sans Unicode"/>
              </a:rPr>
              <a:t> </a:t>
            </a:r>
            <a:r>
              <a:rPr dirty="0" sz="1800" spc="-5" b="1">
                <a:latin typeface="Lucida Sans Unicode"/>
                <a:cs typeface="Lucida Sans Unicode"/>
              </a:rPr>
              <a:t>1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15530" y="3089402"/>
            <a:ext cx="8045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 b="1">
                <a:latin typeface="Lucida Sans Unicode"/>
                <a:cs typeface="Lucida Sans Unicode"/>
              </a:rPr>
              <a:t>Level</a:t>
            </a:r>
            <a:r>
              <a:rPr dirty="0" sz="1800" spc="-130" b="1">
                <a:latin typeface="Lucida Sans Unicode"/>
                <a:cs typeface="Lucida Sans Unicode"/>
              </a:rPr>
              <a:t> </a:t>
            </a:r>
            <a:r>
              <a:rPr dirty="0" sz="1800" spc="-5" b="1">
                <a:latin typeface="Lucida Sans Unicode"/>
                <a:cs typeface="Lucida Sans Unicode"/>
              </a:rPr>
              <a:t>2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15530" y="4080382"/>
            <a:ext cx="8045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 b="1">
                <a:latin typeface="Lucida Sans Unicode"/>
                <a:cs typeface="Lucida Sans Unicode"/>
              </a:rPr>
              <a:t>Level</a:t>
            </a:r>
            <a:r>
              <a:rPr dirty="0" sz="1800" spc="-130" b="1">
                <a:latin typeface="Lucida Sans Unicode"/>
                <a:cs typeface="Lucida Sans Unicode"/>
              </a:rPr>
              <a:t> </a:t>
            </a:r>
            <a:r>
              <a:rPr dirty="0" sz="1800" spc="-5" b="1">
                <a:latin typeface="Lucida Sans Unicode"/>
                <a:cs typeface="Lucida Sans Unicode"/>
              </a:rPr>
              <a:t>3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99781" y="4980432"/>
            <a:ext cx="804545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5" b="1">
                <a:latin typeface="Lucida Sans Unicode"/>
                <a:cs typeface="Lucida Sans Unicode"/>
              </a:rPr>
              <a:t>Level</a:t>
            </a:r>
            <a:r>
              <a:rPr dirty="0" sz="1800" spc="-130" b="1">
                <a:latin typeface="Lucida Sans Unicode"/>
                <a:cs typeface="Lucida Sans Unicode"/>
              </a:rPr>
              <a:t> </a:t>
            </a:r>
            <a:r>
              <a:rPr dirty="0" sz="1800" spc="-5" b="1">
                <a:latin typeface="Lucida Sans Unicode"/>
                <a:cs typeface="Lucida Sans Unicode"/>
              </a:rPr>
              <a:t>4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20876" y="2160778"/>
            <a:ext cx="858519" cy="3073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5">
                <a:solidFill>
                  <a:srgbClr val="000000"/>
                </a:solidFill>
              </a:rPr>
              <a:t>H</a:t>
            </a:r>
            <a:r>
              <a:rPr dirty="0" spc="10">
                <a:solidFill>
                  <a:srgbClr val="000000"/>
                </a:solidFill>
              </a:rPr>
              <a:t>e</a:t>
            </a:r>
            <a:r>
              <a:rPr dirty="0">
                <a:solidFill>
                  <a:srgbClr val="000000"/>
                </a:solidFill>
              </a:rPr>
              <a:t>i</a:t>
            </a:r>
            <a:r>
              <a:rPr dirty="0">
                <a:solidFill>
                  <a:srgbClr val="000000"/>
                </a:solidFill>
              </a:rPr>
              <a:t>ght?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if(current </a:t>
            </a:r>
            <a:r>
              <a:rPr dirty="0" sz="1600" spc="-5" b="1">
                <a:solidFill>
                  <a:srgbClr val="FF0000"/>
                </a:solidFill>
                <a:latin typeface="SimSun"/>
                <a:cs typeface="SimSun"/>
              </a:rPr>
              <a:t>==</a:t>
            </a:r>
            <a:r>
              <a:rPr dirty="0" sz="1600" spc="-9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root)</a:t>
            </a:r>
            <a:r>
              <a:rPr dirty="0" sz="1600" spc="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517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18197" y="1816861"/>
            <a:ext cx="313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spc="-179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17588" y="210121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current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= </a:t>
            </a:r>
            <a:r>
              <a:rPr dirty="0" sz="1600" b="1">
                <a:solidFill>
                  <a:srgbClr val="FF0000"/>
                </a:solidFill>
                <a:latin typeface="SimSun"/>
                <a:cs typeface="SimSun"/>
              </a:rPr>
              <a:t>root </a:t>
            </a:r>
            <a:r>
              <a:rPr dirty="0" sz="1600" spc="-10" b="1">
                <a:solidFill>
                  <a:srgbClr val="FF0000"/>
                </a:solidFill>
                <a:latin typeface="SimSun"/>
                <a:cs typeface="SimSun"/>
              </a:rPr>
              <a:t>=</a:t>
            </a:r>
            <a:r>
              <a:rPr dirty="0" sz="1600" spc="-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FF0000"/>
                </a:solidFill>
                <a:latin typeface="SimSun"/>
                <a:cs typeface="SimSun"/>
              </a:rPr>
              <a:t>null;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73569" y="161620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575935" marR="5080" indent="-460375">
              <a:lnSpc>
                <a:spcPct val="126800"/>
              </a:lnSpc>
            </a:pPr>
            <a:r>
              <a:rPr dirty="0"/>
              <a:t>Example</a:t>
            </a:r>
            <a:r>
              <a:rPr dirty="0" spc="-114"/>
              <a:t> </a:t>
            </a:r>
            <a:r>
              <a:rPr dirty="0" spc="5"/>
              <a:t>#4  </a:t>
            </a:r>
            <a:r>
              <a:rPr dirty="0" spc="5" b="0">
                <a:solidFill>
                  <a:srgbClr val="000000"/>
                </a:solidFill>
                <a:latin typeface="Lucida Sans Unicode"/>
                <a:cs typeface="Lucida Sans Unicode"/>
              </a:rPr>
              <a:t>RC</a:t>
            </a:r>
          </a:p>
        </p:txBody>
      </p:sp>
      <p:sp>
        <p:nvSpPr>
          <p:cNvPr id="10" name="object 10"/>
          <p:cNvSpPr/>
          <p:nvPr/>
        </p:nvSpPr>
        <p:spPr>
          <a:xfrm>
            <a:off x="7134225" y="161620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63333" y="1920240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1415602"/>
            <a:ext cx="4544060" cy="378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1654175" indent="-548640">
              <a:lnSpc>
                <a:spcPct val="110600"/>
              </a:lnSpc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public void </a:t>
            </a:r>
            <a:r>
              <a:rPr dirty="0" sz="1600">
                <a:latin typeface="SimSun"/>
                <a:cs typeface="SimSun"/>
              </a:rPr>
              <a:t>deleteSubtree(){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 </a:t>
            </a:r>
            <a:r>
              <a:rPr dirty="0" sz="1600" spc="-5">
                <a:latin typeface="SimSun"/>
                <a:cs typeface="SimSun"/>
              </a:rPr>
              <a:t>==</a:t>
            </a:r>
            <a:r>
              <a:rPr dirty="0" sz="1600" spc="-11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root){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current = root =</a:t>
            </a:r>
            <a:r>
              <a:rPr dirty="0" sz="1600" spc="-75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00"/>
              </a:spcBef>
            </a:pP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r>
              <a:rPr dirty="0" sz="1600" spc="-114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600" spc="-5">
                <a:latin typeface="SimSun"/>
                <a:cs typeface="SimSun"/>
              </a:rPr>
              <a:t>{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BTNode&lt;T&gt; </a:t>
            </a:r>
            <a:r>
              <a:rPr dirty="0" sz="1600" spc="-5">
                <a:latin typeface="SimSun"/>
                <a:cs typeface="SimSun"/>
              </a:rPr>
              <a:t>p =</a:t>
            </a:r>
            <a:r>
              <a:rPr dirty="0" sz="1600" spc="-9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current;</a:t>
            </a:r>
            <a:endParaRPr sz="1600">
              <a:latin typeface="SimSun"/>
              <a:cs typeface="SimSun"/>
            </a:endParaRPr>
          </a:p>
          <a:p>
            <a:pPr marL="1475105" marR="819150">
              <a:lnSpc>
                <a:spcPct val="110600"/>
              </a:lnSpc>
              <a:spcBef>
                <a:spcPts val="10"/>
              </a:spcBef>
            </a:pPr>
            <a:r>
              <a:rPr dirty="0" sz="1600" spc="-5">
                <a:latin typeface="SimSun"/>
                <a:cs typeface="SimSun"/>
              </a:rPr>
              <a:t>find(Relative.Parent);  </a:t>
            </a:r>
            <a:r>
              <a:rPr dirty="0" sz="1600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600">
                <a:latin typeface="SimSun"/>
                <a:cs typeface="SimSun"/>
              </a:rPr>
              <a:t>(current.left ==</a:t>
            </a:r>
            <a:r>
              <a:rPr dirty="0" sz="1600" spc="-114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p)</a:t>
            </a:r>
            <a:endParaRPr sz="1600">
              <a:latin typeface="SimSun"/>
              <a:cs typeface="SimSun"/>
            </a:endParaRPr>
          </a:p>
          <a:p>
            <a:pPr marL="2390140">
              <a:lnSpc>
                <a:spcPct val="100000"/>
              </a:lnSpc>
              <a:spcBef>
                <a:spcPts val="204"/>
              </a:spcBef>
            </a:pPr>
            <a:r>
              <a:rPr dirty="0" sz="1600">
                <a:latin typeface="SimSun"/>
                <a:cs typeface="SimSun"/>
              </a:rPr>
              <a:t>current.left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3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</a:t>
            </a:r>
            <a:endParaRPr sz="1600">
              <a:latin typeface="SimSun"/>
              <a:cs typeface="SimSun"/>
            </a:endParaRPr>
          </a:p>
          <a:p>
            <a:pPr marL="1475105">
              <a:lnSpc>
                <a:spcPct val="100000"/>
              </a:lnSpc>
              <a:spcBef>
                <a:spcPts val="215"/>
              </a:spcBef>
            </a:pP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else</a:t>
            </a:r>
            <a:endParaRPr sz="1600">
              <a:latin typeface="SimSun"/>
              <a:cs typeface="SimSun"/>
            </a:endParaRPr>
          </a:p>
          <a:p>
            <a:pPr marL="1475105" marR="5080" indent="914400">
              <a:lnSpc>
                <a:spcPct val="110600"/>
              </a:lnSpc>
            </a:pPr>
            <a:r>
              <a:rPr dirty="0" sz="1600">
                <a:latin typeface="SimSun"/>
                <a:cs typeface="SimSun"/>
              </a:rPr>
              <a:t>current.right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20">
                <a:latin typeface="SimSun"/>
                <a:cs typeface="SimSun"/>
              </a:rPr>
              <a:t> </a:t>
            </a:r>
            <a:r>
              <a:rPr dirty="0" sz="16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600" spc="5">
                <a:latin typeface="SimSun"/>
                <a:cs typeface="SimSun"/>
              </a:rPr>
              <a:t>;  </a:t>
            </a:r>
            <a:r>
              <a:rPr dirty="0" sz="1600">
                <a:latin typeface="SimSun"/>
                <a:cs typeface="SimSun"/>
              </a:rPr>
              <a:t>current </a:t>
            </a:r>
            <a:r>
              <a:rPr dirty="0" sz="1600" spc="-5">
                <a:latin typeface="SimSun"/>
                <a:cs typeface="SimSun"/>
              </a:rPr>
              <a:t>=</a:t>
            </a:r>
            <a:r>
              <a:rPr dirty="0" sz="1600" spc="-100">
                <a:latin typeface="SimSun"/>
                <a:cs typeface="SimSun"/>
              </a:rPr>
              <a:t> </a:t>
            </a:r>
            <a:r>
              <a:rPr dirty="0" sz="1600">
                <a:latin typeface="SimSun"/>
                <a:cs typeface="SimSun"/>
              </a:rPr>
              <a:t>root;</a:t>
            </a:r>
            <a:endParaRPr sz="1600">
              <a:latin typeface="SimSun"/>
              <a:cs typeface="SimSun"/>
            </a:endParaRPr>
          </a:p>
          <a:p>
            <a:pPr marL="560705">
              <a:lnSpc>
                <a:spcPct val="100000"/>
              </a:lnSpc>
              <a:spcBef>
                <a:spcPts val="215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600" spc="-5">
                <a:latin typeface="SimSun"/>
                <a:cs typeface="SimSun"/>
              </a:rPr>
              <a:t>}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73569" y="161620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575935" marR="5080" indent="-460375">
              <a:lnSpc>
                <a:spcPct val="126800"/>
              </a:lnSpc>
            </a:pPr>
            <a:r>
              <a:rPr dirty="0"/>
              <a:t>Example</a:t>
            </a:r>
            <a:r>
              <a:rPr dirty="0" spc="-114"/>
              <a:t> </a:t>
            </a:r>
            <a:r>
              <a:rPr dirty="0" spc="5"/>
              <a:t>#4  </a:t>
            </a:r>
            <a:r>
              <a:rPr dirty="0" spc="5" b="0">
                <a:solidFill>
                  <a:srgbClr val="000000"/>
                </a:solidFill>
                <a:latin typeface="Lucida Sans Unicode"/>
                <a:cs typeface="Lucida Sans Unicode"/>
              </a:rPr>
              <a:t>RC</a:t>
            </a:r>
          </a:p>
        </p:txBody>
      </p:sp>
      <p:sp>
        <p:nvSpPr>
          <p:cNvPr id="6" name="object 6"/>
          <p:cNvSpPr/>
          <p:nvPr/>
        </p:nvSpPr>
        <p:spPr>
          <a:xfrm>
            <a:off x="7134225" y="1616202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863333" y="1920240"/>
            <a:ext cx="44069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nu</a:t>
            </a:r>
            <a:r>
              <a:rPr dirty="0" sz="1800" spc="-10">
                <a:latin typeface="Lucida Sans Unicode"/>
                <a:cs typeface="Lucida Sans Unicode"/>
              </a:rPr>
              <a:t>l</a:t>
            </a:r>
            <a:r>
              <a:rPr dirty="0" sz="1800">
                <a:latin typeface="Lucida Sans Unicode"/>
                <a:cs typeface="Lucida Sans Unicode"/>
              </a:rPr>
              <a:t>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1485645"/>
            <a:ext cx="5217795" cy="4402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7244" marR="1913889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  <a:p>
            <a:pPr marL="1731645" marR="1496060" indent="-649605">
              <a:lnSpc>
                <a:spcPts val="1570"/>
              </a:lnSpc>
              <a:tabLst>
                <a:tab pos="264668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</a:t>
            </a:r>
            <a:r>
              <a:rPr dirty="0" sz="1400" spc="-6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Easy</a:t>
            </a:r>
            <a:r>
              <a:rPr dirty="0" sz="1400" spc="-65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</a:t>
            </a:r>
            <a:endParaRPr sz="1400">
              <a:latin typeface="SimSun"/>
              <a:cs typeface="SimSun"/>
            </a:endParaRPr>
          </a:p>
          <a:p>
            <a:pPr marL="1082675" marR="2405380" indent="648970">
              <a:lnSpc>
                <a:spcPts val="1570"/>
              </a:lnSpc>
              <a:spcBef>
                <a:spcPts val="1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49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731645" marR="272415">
              <a:lnSpc>
                <a:spcPts val="1570"/>
              </a:lnSpc>
              <a:spcBef>
                <a:spcPts val="95"/>
              </a:spcBef>
            </a:pPr>
            <a:r>
              <a:rPr dirty="0" sz="1400">
                <a:latin typeface="SimSun"/>
                <a:cs typeface="SimSun"/>
              </a:rPr>
              <a:t>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082675">
              <a:lnSpc>
                <a:spcPts val="149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082675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1731645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082675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17244">
              <a:lnSpc>
                <a:spcPts val="158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79918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49642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algn="ctr" marL="51034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#1</a:t>
            </a:r>
          </a:p>
          <a:p>
            <a:pPr algn="ctr" marL="5103495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55">
                <a:solidFill>
                  <a:srgbClr val="000000"/>
                </a:solidFill>
              </a:rPr>
              <a:t> </a:t>
            </a:r>
            <a:r>
              <a:rPr dirty="0" sz="1400" spc="5">
                <a:solidFill>
                  <a:srgbClr val="000000"/>
                </a:solidFill>
              </a:rPr>
              <a:t>Root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6065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Root:	// Easy</a:t>
            </a:r>
            <a:r>
              <a:rPr dirty="0" sz="1400" spc="-15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2085085"/>
            <a:ext cx="5217795" cy="3803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31645" marR="2139315">
              <a:lnSpc>
                <a:spcPts val="1590"/>
              </a:lnSpc>
            </a:pP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 =</a:t>
            </a:r>
            <a:r>
              <a:rPr dirty="0" sz="1400" spc="-14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true;</a:t>
            </a:r>
            <a:endParaRPr sz="1400">
              <a:latin typeface="SimSun"/>
              <a:cs typeface="SimSun"/>
            </a:endParaRPr>
          </a:p>
          <a:p>
            <a:pPr marL="1082675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1731645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082675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082675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1731645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082675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1731645">
              <a:lnSpc>
                <a:spcPts val="1495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817244">
              <a:lnSpc>
                <a:spcPts val="158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32004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23938" y="2094864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algn="ctr" marL="51034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#1</a:t>
            </a:r>
          </a:p>
          <a:p>
            <a:pPr algn="ctr" marL="5103495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55">
                <a:solidFill>
                  <a:srgbClr val="000000"/>
                </a:solidFill>
              </a:rPr>
              <a:t> </a:t>
            </a:r>
            <a:r>
              <a:rPr dirty="0" sz="1400" spc="5">
                <a:solidFill>
                  <a:srgbClr val="000000"/>
                </a:solidFill>
              </a:rPr>
              <a:t>Root</a:t>
            </a:r>
            <a:endParaRPr sz="1400"/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79918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49642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  <a:p>
            <a:pPr marL="5143500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LeftChild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10" b="1">
                <a:solidFill>
                  <a:srgbClr val="FF0000"/>
                </a:solidFill>
                <a:latin typeface="SimSun"/>
                <a:cs typeface="SimSun"/>
              </a:rPr>
              <a:t>if(current.left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== null)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8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79918" y="2431034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49642" y="2715386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  <a:p>
            <a:pPr marL="5143500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LeftChild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485645"/>
            <a:ext cx="305244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705" marR="5080" indent="-54864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public boolean </a:t>
            </a:r>
            <a:r>
              <a:rPr dirty="0" sz="1400" spc="-5">
                <a:latin typeface="SimSun"/>
                <a:cs typeface="SimSun"/>
              </a:rPr>
              <a:t>find(Relative</a:t>
            </a:r>
            <a:r>
              <a:rPr dirty="0" sz="1400" spc="-14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rel){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switch </a:t>
            </a:r>
            <a:r>
              <a:rPr dirty="0" sz="1400" spc="5">
                <a:latin typeface="SimSun"/>
                <a:cs typeface="SimSun"/>
              </a:rPr>
              <a:t>(rel)</a:t>
            </a:r>
            <a:r>
              <a:rPr dirty="0" sz="1400" spc="-17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{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770" y="1869185"/>
            <a:ext cx="265684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576070" algn="l"/>
              </a:tabLst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Root:	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// Easy</a:t>
            </a:r>
            <a:r>
              <a:rPr dirty="0" sz="1400" spc="-130">
                <a:solidFill>
                  <a:srgbClr val="00AF50"/>
                </a:solidFill>
                <a:latin typeface="SimSun"/>
                <a:cs typeface="SimSun"/>
              </a:rPr>
              <a:t> </a:t>
            </a:r>
            <a:r>
              <a:rPr dirty="0" sz="1400">
                <a:solidFill>
                  <a:srgbClr val="00AF50"/>
                </a:solidFill>
                <a:latin typeface="SimSun"/>
                <a:cs typeface="SimSun"/>
              </a:rPr>
              <a:t>case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5770" y="2085085"/>
            <a:ext cx="4147820" cy="320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1670" marR="2141855">
              <a:lnSpc>
                <a:spcPts val="1590"/>
              </a:lnSpc>
            </a:pPr>
            <a:r>
              <a:rPr dirty="0" sz="1400">
                <a:latin typeface="SimSun"/>
                <a:cs typeface="SimSun"/>
              </a:rPr>
              <a:t>current =</a:t>
            </a:r>
            <a:r>
              <a:rPr dirty="0" sz="1400" spc="-130"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root;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480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>
                <a:latin typeface="SimSun"/>
                <a:cs typeface="SimSun"/>
              </a:rPr>
              <a:t>Parent:</a:t>
            </a:r>
            <a:endParaRPr sz="1400">
              <a:latin typeface="SimSun"/>
              <a:cs typeface="SimSun"/>
            </a:endParaRPr>
          </a:p>
          <a:p>
            <a:pPr marL="661670" marR="272415">
              <a:lnSpc>
                <a:spcPct val="93900"/>
              </a:lnSpc>
              <a:spcBef>
                <a:spcPts val="45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 </a:t>
            </a:r>
            <a:r>
              <a:rPr dirty="0" sz="1400">
                <a:latin typeface="SimSun"/>
                <a:cs typeface="SimSun"/>
              </a:rPr>
              <a:t>== root)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 </a:t>
            </a:r>
            <a:r>
              <a:rPr dirty="0" sz="1400" spc="-5">
                <a:latin typeface="SimSun"/>
                <a:cs typeface="SimSun"/>
              </a:rPr>
              <a:t>findparent(current, </a:t>
            </a:r>
            <a:r>
              <a:rPr dirty="0" sz="1400" spc="5">
                <a:latin typeface="SimSun"/>
                <a:cs typeface="SimSun"/>
              </a:rPr>
              <a:t>root);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5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525"/>
              </a:lnSpc>
            </a:pP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LeftChild: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8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(current.left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 spc="5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9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75"/>
              </a:lnSpc>
            </a:pP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 =</a:t>
            </a:r>
            <a:r>
              <a:rPr dirty="0" sz="1400" spc="-130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current.left;</a:t>
            </a:r>
            <a:endParaRPr sz="1400">
              <a:latin typeface="SimSun"/>
              <a:cs typeface="SimSun"/>
            </a:endParaRPr>
          </a:p>
          <a:p>
            <a:pPr marL="12700" marR="2407285" indent="648970">
              <a:lnSpc>
                <a:spcPts val="1580"/>
              </a:lnSpc>
              <a:spcBef>
                <a:spcPts val="80"/>
              </a:spcBef>
            </a:pPr>
            <a:r>
              <a:rPr dirty="0" sz="1400" spc="-5" b="1">
                <a:solidFill>
                  <a:srgbClr val="FF0000"/>
                </a:solidFill>
                <a:latin typeface="SimSun"/>
                <a:cs typeface="SimSun"/>
              </a:rPr>
              <a:t>return</a:t>
            </a:r>
            <a:r>
              <a:rPr dirty="0" sz="1400" spc="-135" b="1">
                <a:solidFill>
                  <a:srgbClr val="FF0000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SimSun"/>
                <a:cs typeface="SimSun"/>
              </a:rPr>
              <a:t>true; 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case</a:t>
            </a:r>
            <a:r>
              <a:rPr dirty="0" sz="1400" spc="-13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RightChild:</a:t>
            </a:r>
            <a:endParaRPr sz="1400">
              <a:latin typeface="SimSun"/>
              <a:cs typeface="SimSun"/>
            </a:endParaRPr>
          </a:p>
          <a:p>
            <a:pPr marL="661670" marR="5080">
              <a:lnSpc>
                <a:spcPts val="157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if</a:t>
            </a:r>
            <a:r>
              <a:rPr dirty="0" sz="1400" spc="-5">
                <a:latin typeface="SimSun"/>
                <a:cs typeface="SimSun"/>
              </a:rPr>
              <a:t>(current.right </a:t>
            </a:r>
            <a:r>
              <a:rPr dirty="0" sz="1400">
                <a:latin typeface="SimSun"/>
                <a:cs typeface="SimSun"/>
              </a:rPr>
              <a:t>==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null</a:t>
            </a:r>
            <a:r>
              <a:rPr dirty="0" sz="1400">
                <a:latin typeface="SimSun"/>
                <a:cs typeface="SimSun"/>
              </a:rPr>
              <a:t>)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5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  current =</a:t>
            </a:r>
            <a:r>
              <a:rPr dirty="0" sz="1400" spc="-110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current.right;</a:t>
            </a:r>
            <a:endParaRPr sz="1400">
              <a:latin typeface="SimSun"/>
              <a:cs typeface="SimSun"/>
            </a:endParaRPr>
          </a:p>
          <a:p>
            <a:pPr marL="12700" marR="2405380" indent="648970">
              <a:lnSpc>
                <a:spcPts val="1570"/>
              </a:lnSpc>
              <a:spcBef>
                <a:spcPts val="10"/>
              </a:spcBef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4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spc="5" b="1">
                <a:solidFill>
                  <a:srgbClr val="001F5F"/>
                </a:solidFill>
                <a:latin typeface="SimSun"/>
                <a:cs typeface="SimSun"/>
              </a:rPr>
              <a:t>true</a:t>
            </a:r>
            <a:r>
              <a:rPr dirty="0" sz="1400" spc="5">
                <a:latin typeface="SimSun"/>
                <a:cs typeface="SimSun"/>
              </a:rPr>
              <a:t>;  </a:t>
            </a: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default</a:t>
            </a:r>
            <a:r>
              <a:rPr dirty="0" sz="1400" spc="-5">
                <a:latin typeface="SimSun"/>
                <a:cs typeface="SimSun"/>
              </a:rPr>
              <a:t>:</a:t>
            </a:r>
            <a:endParaRPr sz="1400">
              <a:latin typeface="SimSun"/>
              <a:cs typeface="SimSun"/>
            </a:endParaRPr>
          </a:p>
          <a:p>
            <a:pPr marL="661670">
              <a:lnSpc>
                <a:spcPts val="1540"/>
              </a:lnSpc>
            </a:pPr>
            <a:r>
              <a:rPr dirty="0" sz="1400" spc="-5" b="1">
                <a:solidFill>
                  <a:srgbClr val="001F5F"/>
                </a:solidFill>
                <a:latin typeface="SimSun"/>
                <a:cs typeface="SimSun"/>
              </a:rPr>
              <a:t>return</a:t>
            </a:r>
            <a:r>
              <a:rPr dirty="0" sz="1400" spc="-120" b="1">
                <a:solidFill>
                  <a:srgbClr val="001F5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001F5F"/>
                </a:solidFill>
                <a:latin typeface="SimSun"/>
                <a:cs typeface="SimSun"/>
              </a:rPr>
              <a:t>false</a:t>
            </a:r>
            <a:r>
              <a:rPr dirty="0" sz="1400">
                <a:latin typeface="SimSun"/>
                <a:cs typeface="SimSun"/>
              </a:rPr>
              <a:t>;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5273294"/>
            <a:ext cx="919480" cy="615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268605">
              <a:lnSpc>
                <a:spcPts val="1570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25"/>
              </a:lnSpc>
            </a:pPr>
            <a:r>
              <a:rPr dirty="0" sz="1400">
                <a:latin typeface="SimSun"/>
                <a:cs typeface="SimSun"/>
              </a:rPr>
              <a:t>}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507491"/>
            <a:ext cx="6332220" cy="58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8197" y="1813559"/>
            <a:ext cx="17018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R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3569" y="2098039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45273" y="3132073"/>
            <a:ext cx="184150" cy="30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14996" y="3416427"/>
            <a:ext cx="76200" cy="300990"/>
          </a:xfrm>
          <a:custGeom>
            <a:avLst/>
            <a:gdLst/>
            <a:ahLst/>
            <a:cxnLst/>
            <a:rect l="l" t="t" r="r" b="b"/>
            <a:pathLst>
              <a:path w="76200" h="300989">
                <a:moveTo>
                  <a:pt x="31750" y="224409"/>
                </a:moveTo>
                <a:lnTo>
                  <a:pt x="0" y="224409"/>
                </a:lnTo>
                <a:lnTo>
                  <a:pt x="38100" y="300609"/>
                </a:lnTo>
                <a:lnTo>
                  <a:pt x="69850" y="237109"/>
                </a:lnTo>
                <a:lnTo>
                  <a:pt x="31750" y="237109"/>
                </a:lnTo>
                <a:lnTo>
                  <a:pt x="31750" y="224409"/>
                </a:lnTo>
                <a:close/>
              </a:path>
              <a:path w="76200" h="300989">
                <a:moveTo>
                  <a:pt x="44450" y="0"/>
                </a:moveTo>
                <a:lnTo>
                  <a:pt x="31750" y="0"/>
                </a:lnTo>
                <a:lnTo>
                  <a:pt x="31750" y="237109"/>
                </a:lnTo>
                <a:lnTo>
                  <a:pt x="44450" y="237109"/>
                </a:lnTo>
                <a:lnTo>
                  <a:pt x="44450" y="0"/>
                </a:lnTo>
                <a:close/>
              </a:path>
              <a:path w="76200" h="300989">
                <a:moveTo>
                  <a:pt x="76200" y="224409"/>
                </a:moveTo>
                <a:lnTo>
                  <a:pt x="44450" y="224409"/>
                </a:lnTo>
                <a:lnTo>
                  <a:pt x="44450" y="237109"/>
                </a:lnTo>
                <a:lnTo>
                  <a:pt x="69850" y="237109"/>
                </a:lnTo>
                <a:lnTo>
                  <a:pt x="76200" y="224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51142" y="239864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7270" y="2708910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4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09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04888" y="2688335"/>
            <a:ext cx="201168" cy="16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55205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71333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807" y="3314700"/>
            <a:ext cx="210311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7730" y="2783713"/>
            <a:ext cx="346075" cy="241300"/>
          </a:xfrm>
          <a:custGeom>
            <a:avLst/>
            <a:gdLst/>
            <a:ahLst/>
            <a:cxnLst/>
            <a:rect l="l" t="t" r="r" b="b"/>
            <a:pathLst>
              <a:path w="346075" h="241300">
                <a:moveTo>
                  <a:pt x="279601" y="202854"/>
                </a:moveTo>
                <a:lnTo>
                  <a:pt x="261620" y="228981"/>
                </a:lnTo>
                <a:lnTo>
                  <a:pt x="346075" y="240791"/>
                </a:lnTo>
                <a:lnTo>
                  <a:pt x="329058" y="210058"/>
                </a:lnTo>
                <a:lnTo>
                  <a:pt x="290068" y="210058"/>
                </a:lnTo>
                <a:lnTo>
                  <a:pt x="279601" y="202854"/>
                </a:lnTo>
                <a:close/>
              </a:path>
              <a:path w="346075" h="241300">
                <a:moveTo>
                  <a:pt x="286849" y="192324"/>
                </a:moveTo>
                <a:lnTo>
                  <a:pt x="279601" y="202854"/>
                </a:lnTo>
                <a:lnTo>
                  <a:pt x="290068" y="210058"/>
                </a:lnTo>
                <a:lnTo>
                  <a:pt x="297306" y="199516"/>
                </a:lnTo>
                <a:lnTo>
                  <a:pt x="286849" y="192324"/>
                </a:lnTo>
                <a:close/>
              </a:path>
              <a:path w="346075" h="241300">
                <a:moveTo>
                  <a:pt x="304800" y="166242"/>
                </a:moveTo>
                <a:lnTo>
                  <a:pt x="286849" y="192324"/>
                </a:lnTo>
                <a:lnTo>
                  <a:pt x="297306" y="199516"/>
                </a:lnTo>
                <a:lnTo>
                  <a:pt x="290068" y="210058"/>
                </a:lnTo>
                <a:lnTo>
                  <a:pt x="329058" y="210058"/>
                </a:lnTo>
                <a:lnTo>
                  <a:pt x="304800" y="166242"/>
                </a:lnTo>
                <a:close/>
              </a:path>
              <a:path w="346075" h="241300">
                <a:moveTo>
                  <a:pt x="7239" y="0"/>
                </a:moveTo>
                <a:lnTo>
                  <a:pt x="0" y="10413"/>
                </a:lnTo>
                <a:lnTo>
                  <a:pt x="279601" y="202854"/>
                </a:lnTo>
                <a:lnTo>
                  <a:pt x="286849" y="192324"/>
                </a:lnTo>
                <a:lnTo>
                  <a:pt x="7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13778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29906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5492" y="3982211"/>
            <a:ext cx="205740" cy="173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26630" y="3412997"/>
            <a:ext cx="101600" cy="281940"/>
          </a:xfrm>
          <a:custGeom>
            <a:avLst/>
            <a:gdLst/>
            <a:ahLst/>
            <a:cxnLst/>
            <a:rect l="l" t="t" r="r" b="b"/>
            <a:pathLst>
              <a:path w="101600" h="281939">
                <a:moveTo>
                  <a:pt x="0" y="198119"/>
                </a:moveTo>
                <a:lnTo>
                  <a:pt x="15748" y="281813"/>
                </a:lnTo>
                <a:lnTo>
                  <a:pt x="70024" y="222503"/>
                </a:lnTo>
                <a:lnTo>
                  <a:pt x="39243" y="222503"/>
                </a:lnTo>
                <a:lnTo>
                  <a:pt x="27050" y="218947"/>
                </a:lnTo>
                <a:lnTo>
                  <a:pt x="30512" y="206792"/>
                </a:lnTo>
                <a:lnTo>
                  <a:pt x="0" y="198119"/>
                </a:lnTo>
                <a:close/>
              </a:path>
              <a:path w="101600" h="281939">
                <a:moveTo>
                  <a:pt x="30512" y="206792"/>
                </a:moveTo>
                <a:lnTo>
                  <a:pt x="27050" y="218947"/>
                </a:lnTo>
                <a:lnTo>
                  <a:pt x="39243" y="222503"/>
                </a:lnTo>
                <a:lnTo>
                  <a:pt x="42728" y="210264"/>
                </a:lnTo>
                <a:lnTo>
                  <a:pt x="30512" y="206792"/>
                </a:lnTo>
                <a:close/>
              </a:path>
              <a:path w="101600" h="281939">
                <a:moveTo>
                  <a:pt x="42728" y="210264"/>
                </a:moveTo>
                <a:lnTo>
                  <a:pt x="39243" y="222503"/>
                </a:lnTo>
                <a:lnTo>
                  <a:pt x="70024" y="222503"/>
                </a:lnTo>
                <a:lnTo>
                  <a:pt x="73278" y="218947"/>
                </a:lnTo>
                <a:lnTo>
                  <a:pt x="42728" y="210264"/>
                </a:lnTo>
                <a:close/>
              </a:path>
              <a:path w="101600" h="281939">
                <a:moveTo>
                  <a:pt x="89408" y="0"/>
                </a:moveTo>
                <a:lnTo>
                  <a:pt x="30512" y="206792"/>
                </a:lnTo>
                <a:lnTo>
                  <a:pt x="42728" y="210264"/>
                </a:lnTo>
                <a:lnTo>
                  <a:pt x="101600" y="3555"/>
                </a:lnTo>
                <a:lnTo>
                  <a:pt x="894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496" y="4644"/>
                </a:lnTo>
                <a:lnTo>
                  <a:pt x="139571" y="17966"/>
                </a:lnTo>
                <a:lnTo>
                  <a:pt x="100738" y="39045"/>
                </a:lnTo>
                <a:lnTo>
                  <a:pt x="66913" y="66960"/>
                </a:lnTo>
                <a:lnTo>
                  <a:pt x="39011" y="100793"/>
                </a:lnTo>
                <a:lnTo>
                  <a:pt x="17948" y="139624"/>
                </a:lnTo>
                <a:lnTo>
                  <a:pt x="4639" y="182533"/>
                </a:lnTo>
                <a:lnTo>
                  <a:pt x="0" y="228600"/>
                </a:lnTo>
                <a:lnTo>
                  <a:pt x="4639" y="274666"/>
                </a:lnTo>
                <a:lnTo>
                  <a:pt x="17948" y="317575"/>
                </a:lnTo>
                <a:lnTo>
                  <a:pt x="39011" y="356406"/>
                </a:lnTo>
                <a:lnTo>
                  <a:pt x="66913" y="390239"/>
                </a:lnTo>
                <a:lnTo>
                  <a:pt x="100738" y="418154"/>
                </a:lnTo>
                <a:lnTo>
                  <a:pt x="139571" y="439233"/>
                </a:lnTo>
                <a:lnTo>
                  <a:pt x="182496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850" y="369481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39" y="182533"/>
                </a:lnTo>
                <a:lnTo>
                  <a:pt x="17948" y="139624"/>
                </a:lnTo>
                <a:lnTo>
                  <a:pt x="39011" y="100793"/>
                </a:lnTo>
                <a:lnTo>
                  <a:pt x="66913" y="66960"/>
                </a:lnTo>
                <a:lnTo>
                  <a:pt x="100738" y="39045"/>
                </a:lnTo>
                <a:lnTo>
                  <a:pt x="139571" y="17966"/>
                </a:lnTo>
                <a:lnTo>
                  <a:pt x="182496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496" y="452555"/>
                </a:lnTo>
                <a:lnTo>
                  <a:pt x="139571" y="439233"/>
                </a:lnTo>
                <a:lnTo>
                  <a:pt x="100738" y="418154"/>
                </a:lnTo>
                <a:lnTo>
                  <a:pt x="66913" y="390239"/>
                </a:lnTo>
                <a:lnTo>
                  <a:pt x="39011" y="356406"/>
                </a:lnTo>
                <a:lnTo>
                  <a:pt x="17948" y="317575"/>
                </a:lnTo>
                <a:lnTo>
                  <a:pt x="4639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05979" y="4005071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45" y="5147"/>
                </a:lnTo>
                <a:lnTo>
                  <a:pt x="91618" y="19670"/>
                </a:lnTo>
                <a:lnTo>
                  <a:pt x="128381" y="42195"/>
                </a:lnTo>
                <a:lnTo>
                  <a:pt x="156793" y="71345"/>
                </a:lnTo>
                <a:lnTo>
                  <a:pt x="175115" y="105745"/>
                </a:lnTo>
                <a:lnTo>
                  <a:pt x="181610" y="14401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1564" y="3982211"/>
            <a:ext cx="210311" cy="173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0015" y="3411473"/>
            <a:ext cx="178435" cy="283845"/>
          </a:xfrm>
          <a:custGeom>
            <a:avLst/>
            <a:gdLst/>
            <a:ahLst/>
            <a:cxnLst/>
            <a:rect l="l" t="t" r="r" b="b"/>
            <a:pathLst>
              <a:path w="178434" h="283845">
                <a:moveTo>
                  <a:pt x="132893" y="221844"/>
                </a:moveTo>
                <a:lnTo>
                  <a:pt x="105917" y="238506"/>
                </a:lnTo>
                <a:lnTo>
                  <a:pt x="178434" y="283337"/>
                </a:lnTo>
                <a:lnTo>
                  <a:pt x="173807" y="232663"/>
                </a:lnTo>
                <a:lnTo>
                  <a:pt x="139573" y="232663"/>
                </a:lnTo>
                <a:lnTo>
                  <a:pt x="132893" y="221844"/>
                </a:lnTo>
                <a:close/>
              </a:path>
              <a:path w="178434" h="283845">
                <a:moveTo>
                  <a:pt x="143713" y="215161"/>
                </a:moveTo>
                <a:lnTo>
                  <a:pt x="132893" y="221844"/>
                </a:lnTo>
                <a:lnTo>
                  <a:pt x="139573" y="232663"/>
                </a:lnTo>
                <a:lnTo>
                  <a:pt x="150367" y="225932"/>
                </a:lnTo>
                <a:lnTo>
                  <a:pt x="143713" y="215161"/>
                </a:lnTo>
                <a:close/>
              </a:path>
              <a:path w="178434" h="283845">
                <a:moveTo>
                  <a:pt x="170687" y="198500"/>
                </a:moveTo>
                <a:lnTo>
                  <a:pt x="143713" y="215161"/>
                </a:lnTo>
                <a:lnTo>
                  <a:pt x="150367" y="225932"/>
                </a:lnTo>
                <a:lnTo>
                  <a:pt x="139573" y="232663"/>
                </a:lnTo>
                <a:lnTo>
                  <a:pt x="173807" y="232663"/>
                </a:lnTo>
                <a:lnTo>
                  <a:pt x="170687" y="198500"/>
                </a:lnTo>
                <a:close/>
              </a:path>
              <a:path w="178434" h="283845">
                <a:moveTo>
                  <a:pt x="10794" y="0"/>
                </a:moveTo>
                <a:lnTo>
                  <a:pt x="0" y="6603"/>
                </a:lnTo>
                <a:lnTo>
                  <a:pt x="132893" y="221844"/>
                </a:lnTo>
                <a:lnTo>
                  <a:pt x="143713" y="215161"/>
                </a:lnTo>
                <a:lnTo>
                  <a:pt x="10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93688" y="302450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9816" y="3334765"/>
            <a:ext cx="181610" cy="144145"/>
          </a:xfrm>
          <a:custGeom>
            <a:avLst/>
            <a:gdLst/>
            <a:ahLst/>
            <a:cxnLst/>
            <a:rect l="l" t="t" r="r" b="b"/>
            <a:pathLst>
              <a:path w="181609" h="144145">
                <a:moveTo>
                  <a:pt x="0" y="0"/>
                </a:moveTo>
                <a:lnTo>
                  <a:pt x="48289" y="5147"/>
                </a:lnTo>
                <a:lnTo>
                  <a:pt x="91675" y="19670"/>
                </a:lnTo>
                <a:lnTo>
                  <a:pt x="128428" y="42195"/>
                </a:lnTo>
                <a:lnTo>
                  <a:pt x="156821" y="71345"/>
                </a:lnTo>
                <a:lnTo>
                  <a:pt x="175124" y="105745"/>
                </a:lnTo>
                <a:lnTo>
                  <a:pt x="181610" y="1440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47688" y="3314700"/>
            <a:ext cx="205740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22288" y="2783967"/>
            <a:ext cx="299720" cy="240665"/>
          </a:xfrm>
          <a:custGeom>
            <a:avLst/>
            <a:gdLst/>
            <a:ahLst/>
            <a:cxnLst/>
            <a:rect l="l" t="t" r="r" b="b"/>
            <a:pathLst>
              <a:path w="299720" h="240664">
                <a:moveTo>
                  <a:pt x="35813" y="163322"/>
                </a:moveTo>
                <a:lnTo>
                  <a:pt x="0" y="240537"/>
                </a:lnTo>
                <a:lnTo>
                  <a:pt x="83311" y="222885"/>
                </a:lnTo>
                <a:lnTo>
                  <a:pt x="69842" y="205994"/>
                </a:lnTo>
                <a:lnTo>
                  <a:pt x="53593" y="205994"/>
                </a:lnTo>
                <a:lnTo>
                  <a:pt x="45719" y="195961"/>
                </a:lnTo>
                <a:lnTo>
                  <a:pt x="55580" y="188109"/>
                </a:lnTo>
                <a:lnTo>
                  <a:pt x="35813" y="163322"/>
                </a:lnTo>
                <a:close/>
              </a:path>
              <a:path w="299720" h="240664">
                <a:moveTo>
                  <a:pt x="55580" y="188109"/>
                </a:moveTo>
                <a:lnTo>
                  <a:pt x="45719" y="195961"/>
                </a:lnTo>
                <a:lnTo>
                  <a:pt x="53593" y="205994"/>
                </a:lnTo>
                <a:lnTo>
                  <a:pt x="63529" y="198078"/>
                </a:lnTo>
                <a:lnTo>
                  <a:pt x="55580" y="188109"/>
                </a:lnTo>
                <a:close/>
              </a:path>
              <a:path w="299720" h="240664">
                <a:moveTo>
                  <a:pt x="63529" y="198078"/>
                </a:moveTo>
                <a:lnTo>
                  <a:pt x="53593" y="205994"/>
                </a:lnTo>
                <a:lnTo>
                  <a:pt x="69842" y="205994"/>
                </a:lnTo>
                <a:lnTo>
                  <a:pt x="63529" y="198078"/>
                </a:lnTo>
                <a:close/>
              </a:path>
              <a:path w="299720" h="240664">
                <a:moveTo>
                  <a:pt x="291845" y="0"/>
                </a:moveTo>
                <a:lnTo>
                  <a:pt x="55580" y="188109"/>
                </a:lnTo>
                <a:lnTo>
                  <a:pt x="63529" y="198078"/>
                </a:lnTo>
                <a:lnTo>
                  <a:pt x="299719" y="9906"/>
                </a:lnTo>
                <a:lnTo>
                  <a:pt x="291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34" rIns="0" bIns="0" rtlCol="0" vert="horz">
            <a:spAutoFit/>
          </a:bodyPr>
          <a:lstStyle/>
          <a:p>
            <a:pPr marL="5116195">
              <a:lnSpc>
                <a:spcPct val="100000"/>
              </a:lnSpc>
            </a:pPr>
            <a:r>
              <a:rPr dirty="0"/>
              <a:t>Example</a:t>
            </a:r>
            <a:r>
              <a:rPr dirty="0" spc="-120"/>
              <a:t> </a:t>
            </a:r>
            <a:r>
              <a:rPr dirty="0" spc="5"/>
              <a:t>#2</a:t>
            </a:r>
          </a:p>
          <a:p>
            <a:pPr marL="5143500">
              <a:lnSpc>
                <a:spcPct val="100000"/>
              </a:lnSpc>
              <a:spcBef>
                <a:spcPts val="65"/>
              </a:spcBef>
            </a:pPr>
            <a:r>
              <a:rPr dirty="0" sz="1400" spc="5">
                <a:solidFill>
                  <a:srgbClr val="000000"/>
                </a:solidFill>
              </a:rPr>
              <a:t>rel </a:t>
            </a:r>
            <a:r>
              <a:rPr dirty="0" sz="1400">
                <a:solidFill>
                  <a:srgbClr val="000000"/>
                </a:solidFill>
              </a:rPr>
              <a:t>=</a:t>
            </a:r>
            <a:r>
              <a:rPr dirty="0" sz="1400" spc="-14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LeftChild</a:t>
            </a:r>
            <a:endParaRPr sz="14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ts val="1010"/>
              </a:lnSpc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Abdullatif</dc:creator>
  <dc:title>Slide 1</dc:title>
  <dcterms:created xsi:type="dcterms:W3CDTF">2016-12-06T13:21:01Z</dcterms:created>
  <dcterms:modified xsi:type="dcterms:W3CDTF">2016-12-06T13:21:01Z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2012-11-07T00:00:00Z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2016-12-06T00:00:00Z</vt:filetime>
  </property>
</Properties>
</file>